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665_1281900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66E_C8B5E47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27"/>
  </p:notesMasterIdLst>
  <p:handoutMasterIdLst>
    <p:handoutMasterId r:id="rId28"/>
  </p:handoutMasterIdLst>
  <p:sldIdLst>
    <p:sldId id="256" r:id="rId2"/>
    <p:sldId id="258" r:id="rId3"/>
    <p:sldId id="272" r:id="rId4"/>
    <p:sldId id="1640" r:id="rId5"/>
    <p:sldId id="1637" r:id="rId6"/>
    <p:sldId id="1638" r:id="rId7"/>
    <p:sldId id="1639" r:id="rId8"/>
    <p:sldId id="1641" r:id="rId9"/>
    <p:sldId id="1642" r:id="rId10"/>
    <p:sldId id="268" r:id="rId11"/>
    <p:sldId id="1643" r:id="rId12"/>
    <p:sldId id="1646" r:id="rId13"/>
    <p:sldId id="1644" r:id="rId14"/>
    <p:sldId id="1648" r:id="rId15"/>
    <p:sldId id="269" r:id="rId16"/>
    <p:sldId id="1650" r:id="rId17"/>
    <p:sldId id="1651" r:id="rId18"/>
    <p:sldId id="1652" r:id="rId19"/>
    <p:sldId id="1653" r:id="rId20"/>
    <p:sldId id="1654" r:id="rId21"/>
    <p:sldId id="1655" r:id="rId22"/>
    <p:sldId id="1656" r:id="rId23"/>
    <p:sldId id="1657" r:id="rId24"/>
    <p:sldId id="1647" r:id="rId25"/>
    <p:sldId id="266" r:id="rId26"/>
  </p:sldIdLst>
  <p:sldSz cx="12192000" cy="6858000"/>
  <p:notesSz cx="6858000" cy="9144000"/>
  <p:embeddedFontLst>
    <p:embeddedFont>
      <p:font typeface="Aileron" panose="020B0604020202020204" charset="0"/>
      <p:regular r:id="rId29"/>
      <p:italic r:id="rId30"/>
    </p:embeddedFont>
    <p:embeddedFont>
      <p:font typeface="Aileron Bold" panose="020B0604020202020204" charset="0"/>
      <p:bold r:id="rId31"/>
      <p:italic r:id="rId32"/>
      <p:boldItalic r:id="rId33"/>
    </p:embeddedFont>
    <p:embeddedFont>
      <p:font typeface="Aileron Light" panose="020B0604020202020204" charset="0"/>
      <p:regular r:id="rId34"/>
      <p:italic r:id="rId35"/>
    </p:embeddedFont>
    <p:embeddedFont>
      <p:font typeface="Aileron SemiBold" panose="020B0604020202020204" charset="0"/>
      <p:regular r:id="rId36"/>
      <p:bold r:id="rId37"/>
      <p:italic r:id="rId38"/>
      <p:boldItalic r:id="rId39"/>
    </p:embeddedFont>
    <p:embeddedFont>
      <p:font typeface="Brandon Grotesque Regular" panose="020B0503020203060202" charset="0"/>
      <p:regular r:id="rId40"/>
      <p:italic r:id="rId41"/>
    </p:embeddedFont>
    <p:embeddedFont>
      <p:font typeface="Rufina" panose="020B0604020202020204" charset="0"/>
      <p:regular r:id="rId42"/>
      <p:bold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118BC8-3AA9-5FF8-1227-D8B583DA45FB}" name="AnnMarie Morris" initials="AM" userId="S::annmarie@januaryspring.com::e2f04c50-7353-4b16-877a-88c7766f146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06488"/>
    <a:srgbClr val="83837E"/>
    <a:srgbClr val="ADBA6A"/>
    <a:srgbClr val="789AB3"/>
    <a:srgbClr val="D5D9DE"/>
    <a:srgbClr val="863A35"/>
    <a:srgbClr val="EAD5CA"/>
    <a:srgbClr val="6B8A94"/>
    <a:srgbClr val="FFFFFF"/>
    <a:srgbClr val="FBDF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1CC0FD-C3D9-8AFF-A0E3-7B79DE11560C}" v="322" dt="2024-04-22T17:04:43.600"/>
    <p1510:client id="{340FBE09-29F6-4D0C-8F50-D0012A191B4E}" v="114" dt="2024-04-23T21:18:30.709"/>
    <p1510:client id="{845F6125-DBC8-744C-A01E-4A099A5E7573}" v="5" dt="2024-04-22T16:26:19.919"/>
    <p1510:client id="{915D48E6-088E-82EC-7EA5-5EF0429AEAB1}" v="147" dt="2024-04-22T18:48:02.027"/>
    <p1510:client id="{96617ABD-1D17-156D-87DC-D51A9FBED865}" v="425" dt="2024-04-22T20:31:06.503"/>
    <p1510:client id="{ED14D1DA-521F-0AFA-725D-4A4F6C041400}" v="13" dt="2024-04-23T16:06:21.624"/>
    <p1510:client id="{F28BB934-4CD9-F527-9550-FFBF0B6AECA9}" v="65" dt="2024-04-22T20:11:22.534"/>
    <p1510:client id="{FCEAB429-B64F-1BFD-62F8-0E0DF93942A7}" v="5" dt="2024-04-23T15:34:15.201"/>
    <p1510:client id="{FF39C3F7-42D8-B1B5-2354-E82C34E0AECA}" v="145" dt="2024-04-22T16:54:24.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665_12819009.xml><?xml version="1.0" encoding="utf-8"?>
<p188:cmLst xmlns:a="http://schemas.openxmlformats.org/drawingml/2006/main" xmlns:r="http://schemas.openxmlformats.org/officeDocument/2006/relationships" xmlns:p188="http://schemas.microsoft.com/office/powerpoint/2018/8/main">
  <p188:cm id="{68D4749E-1106-4F3F-B456-940D0183A50E}" authorId="{1F118BC8-3AA9-5FF8-1227-D8B583DA45FB}" created="2024-04-16T23:02:51.124">
    <pc:sldMkLst xmlns:pc="http://schemas.microsoft.com/office/powerpoint/2013/main/command">
      <pc:docMk/>
      <pc:sldMk cId="310480905" sldId="1637"/>
    </pc:sldMkLst>
    <p188:txBody>
      <a:bodyPr/>
      <a:lstStyle/>
      <a:p>
        <a:r>
          <a:rPr lang="en-US"/>
          <a:t>This probably isn't the page but somewhere in this section, we should talk about managing vs. leading</a:t>
        </a:r>
      </a:p>
    </p188:txBody>
  </p188:cm>
</p188:cmLst>
</file>

<file path=ppt/comments/modernComment_66E_C8B5E476.xml><?xml version="1.0" encoding="utf-8"?>
<p188:cmLst xmlns:a="http://schemas.openxmlformats.org/drawingml/2006/main" xmlns:r="http://schemas.openxmlformats.org/officeDocument/2006/relationships" xmlns:p188="http://schemas.microsoft.com/office/powerpoint/2018/8/main">
  <p188:cm id="{5025094A-E552-41F3-A552-25A0B066F8BA}" authorId="{1F118BC8-3AA9-5FF8-1227-D8B583DA45FB}" created="2024-04-16T23:04:11.595">
    <pc:sldMkLst xmlns:pc="http://schemas.microsoft.com/office/powerpoint/2013/main/command">
      <pc:docMk/>
      <pc:sldMk cId="3367363702" sldId="1646"/>
    </pc:sldMkLst>
    <p188:txBody>
      <a:bodyPr/>
      <a:lstStyle/>
      <a:p>
        <a:r>
          <a:rPr lang="en-US"/>
          <a:t>Do we add to this page that they are looking for self-serve platforms? Or somewhere else in here?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B12717-0114-9573-CFAD-1B254D80CB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ileron" pitchFamily="2" charset="77"/>
            </a:endParaRPr>
          </a:p>
        </p:txBody>
      </p:sp>
      <p:sp>
        <p:nvSpPr>
          <p:cNvPr id="3" name="Date Placeholder 2">
            <a:extLst>
              <a:ext uri="{FF2B5EF4-FFF2-40B4-BE49-F238E27FC236}">
                <a16:creationId xmlns:a16="http://schemas.microsoft.com/office/drawing/2014/main" id="{D494F384-5D75-5138-93BA-98D935DA47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507A39-D655-5142-97DC-419309831824}" type="datetimeFigureOut">
              <a:rPr lang="en-US" smtClean="0">
                <a:latin typeface="Aileron" pitchFamily="2" charset="77"/>
              </a:rPr>
              <a:t>4/23/2024</a:t>
            </a:fld>
            <a:endParaRPr lang="en-US">
              <a:latin typeface="Aileron" pitchFamily="2" charset="77"/>
            </a:endParaRPr>
          </a:p>
        </p:txBody>
      </p:sp>
      <p:sp>
        <p:nvSpPr>
          <p:cNvPr id="4" name="Footer Placeholder 3">
            <a:extLst>
              <a:ext uri="{FF2B5EF4-FFF2-40B4-BE49-F238E27FC236}">
                <a16:creationId xmlns:a16="http://schemas.microsoft.com/office/drawing/2014/main" id="{857C69CF-E439-A543-B8E2-ECEFE37320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ileron" pitchFamily="2" charset="77"/>
            </a:endParaRPr>
          </a:p>
        </p:txBody>
      </p:sp>
      <p:sp>
        <p:nvSpPr>
          <p:cNvPr id="5" name="Slide Number Placeholder 4">
            <a:extLst>
              <a:ext uri="{FF2B5EF4-FFF2-40B4-BE49-F238E27FC236}">
                <a16:creationId xmlns:a16="http://schemas.microsoft.com/office/drawing/2014/main" id="{D4AB6585-7DA2-B4BC-EADA-B793B1579D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5AA98A-E7CA-CA4D-8268-86870D02F42D}" type="slidenum">
              <a:rPr lang="en-US" smtClean="0">
                <a:latin typeface="Aileron" pitchFamily="2" charset="77"/>
              </a:rPr>
              <a:t>‹#›</a:t>
            </a:fld>
            <a:endParaRPr lang="en-US">
              <a:latin typeface="Aileron" pitchFamily="2" charset="77"/>
            </a:endParaRPr>
          </a:p>
        </p:txBody>
      </p:sp>
    </p:spTree>
    <p:extLst>
      <p:ext uri="{BB962C8B-B14F-4D97-AF65-F5344CB8AC3E}">
        <p14:creationId xmlns:p14="http://schemas.microsoft.com/office/powerpoint/2010/main" val="3019288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ileron"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ileron" pitchFamily="2" charset="77"/>
              </a:defRPr>
            </a:lvl1pPr>
          </a:lstStyle>
          <a:p>
            <a:fld id="{9C1C9EE4-F2DC-3048-ADE7-04D2F4C75BEA}" type="datetimeFigureOut">
              <a:rPr lang="en-US" smtClean="0"/>
              <a:pPr/>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ileron"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ileron" pitchFamily="2" charset="77"/>
              </a:defRPr>
            </a:lvl1pPr>
          </a:lstStyle>
          <a:p>
            <a:fld id="{2E0D6266-8CC3-324E-B387-DE8DDAA06927}" type="slidenum">
              <a:rPr lang="en-US" smtClean="0"/>
              <a:pPr/>
              <a:t>‹#›</a:t>
            </a:fld>
            <a:endParaRPr lang="en-US"/>
          </a:p>
        </p:txBody>
      </p:sp>
    </p:spTree>
    <p:extLst>
      <p:ext uri="{BB962C8B-B14F-4D97-AF65-F5344CB8AC3E}">
        <p14:creationId xmlns:p14="http://schemas.microsoft.com/office/powerpoint/2010/main" val="164694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ileron" pitchFamily="2" charset="77"/>
        <a:ea typeface="+mn-ea"/>
        <a:cs typeface="+mn-cs"/>
      </a:defRPr>
    </a:lvl1pPr>
    <a:lvl2pPr marL="457200" algn="l" defTabSz="914400" rtl="0" eaLnBrk="1" latinLnBrk="0" hangingPunct="1">
      <a:defRPr sz="1200" b="0" i="0" kern="1200">
        <a:solidFill>
          <a:schemeClr val="tx1"/>
        </a:solidFill>
        <a:latin typeface="Aileron" pitchFamily="2" charset="77"/>
        <a:ea typeface="+mn-ea"/>
        <a:cs typeface="+mn-cs"/>
      </a:defRPr>
    </a:lvl2pPr>
    <a:lvl3pPr marL="914400" algn="l" defTabSz="914400" rtl="0" eaLnBrk="1" latinLnBrk="0" hangingPunct="1">
      <a:defRPr sz="1200" b="0" i="0" kern="1200">
        <a:solidFill>
          <a:schemeClr val="tx1"/>
        </a:solidFill>
        <a:latin typeface="Aileron" pitchFamily="2" charset="77"/>
        <a:ea typeface="+mn-ea"/>
        <a:cs typeface="+mn-cs"/>
      </a:defRPr>
    </a:lvl3pPr>
    <a:lvl4pPr marL="1371600" algn="l" defTabSz="914400" rtl="0" eaLnBrk="1" latinLnBrk="0" hangingPunct="1">
      <a:defRPr sz="1200" b="0" i="0" kern="1200">
        <a:solidFill>
          <a:schemeClr val="tx1"/>
        </a:solidFill>
        <a:latin typeface="Aileron" pitchFamily="2" charset="77"/>
        <a:ea typeface="+mn-ea"/>
        <a:cs typeface="+mn-cs"/>
      </a:defRPr>
    </a:lvl4pPr>
    <a:lvl5pPr marL="1828800" algn="l" defTabSz="914400" rtl="0" eaLnBrk="1" latinLnBrk="0" hangingPunct="1">
      <a:defRPr sz="1200" b="0" i="0" kern="1200">
        <a:solidFill>
          <a:schemeClr val="tx1"/>
        </a:solidFill>
        <a:latin typeface="Aileron"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10</a:t>
            </a:fld>
            <a:endParaRPr lang="en-US"/>
          </a:p>
        </p:txBody>
      </p:sp>
    </p:spTree>
    <p:extLst>
      <p:ext uri="{BB962C8B-B14F-4D97-AF65-F5344CB8AC3E}">
        <p14:creationId xmlns:p14="http://schemas.microsoft.com/office/powerpoint/2010/main" val="95227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11</a:t>
            </a:fld>
            <a:endParaRPr lang="en-US"/>
          </a:p>
        </p:txBody>
      </p:sp>
    </p:spTree>
    <p:extLst>
      <p:ext uri="{BB962C8B-B14F-4D97-AF65-F5344CB8AC3E}">
        <p14:creationId xmlns:p14="http://schemas.microsoft.com/office/powerpoint/2010/main" val="206920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12</a:t>
            </a:fld>
            <a:endParaRPr lang="en-US"/>
          </a:p>
        </p:txBody>
      </p:sp>
    </p:spTree>
    <p:extLst>
      <p:ext uri="{BB962C8B-B14F-4D97-AF65-F5344CB8AC3E}">
        <p14:creationId xmlns:p14="http://schemas.microsoft.com/office/powerpoint/2010/main" val="225034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16</a:t>
            </a:fld>
            <a:endParaRPr lang="en-US"/>
          </a:p>
        </p:txBody>
      </p:sp>
    </p:spTree>
    <p:extLst>
      <p:ext uri="{BB962C8B-B14F-4D97-AF65-F5344CB8AC3E}">
        <p14:creationId xmlns:p14="http://schemas.microsoft.com/office/powerpoint/2010/main" val="48124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17</a:t>
            </a:fld>
            <a:endParaRPr lang="en-US"/>
          </a:p>
        </p:txBody>
      </p:sp>
    </p:spTree>
    <p:extLst>
      <p:ext uri="{BB962C8B-B14F-4D97-AF65-F5344CB8AC3E}">
        <p14:creationId xmlns:p14="http://schemas.microsoft.com/office/powerpoint/2010/main" val="350694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20</a:t>
            </a:fld>
            <a:endParaRPr lang="en-US"/>
          </a:p>
        </p:txBody>
      </p:sp>
    </p:spTree>
    <p:extLst>
      <p:ext uri="{BB962C8B-B14F-4D97-AF65-F5344CB8AC3E}">
        <p14:creationId xmlns:p14="http://schemas.microsoft.com/office/powerpoint/2010/main" val="422386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21</a:t>
            </a:fld>
            <a:endParaRPr lang="en-US"/>
          </a:p>
        </p:txBody>
      </p:sp>
    </p:spTree>
    <p:extLst>
      <p:ext uri="{BB962C8B-B14F-4D97-AF65-F5344CB8AC3E}">
        <p14:creationId xmlns:p14="http://schemas.microsoft.com/office/powerpoint/2010/main" val="100179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0D6266-8CC3-324E-B387-DE8DDAA06927}" type="slidenum">
              <a:rPr lang="en-US" smtClean="0"/>
              <a:t>24</a:t>
            </a:fld>
            <a:endParaRPr lang="en-US"/>
          </a:p>
        </p:txBody>
      </p:sp>
    </p:spTree>
    <p:extLst>
      <p:ext uri="{BB962C8B-B14F-4D97-AF65-F5344CB8AC3E}">
        <p14:creationId xmlns:p14="http://schemas.microsoft.com/office/powerpoint/2010/main" val="1718440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anuary Spring Lake - No Title Basic">
    <p:spTree>
      <p:nvGrpSpPr>
        <p:cNvPr id="1" name=""/>
        <p:cNvGrpSpPr/>
        <p:nvPr/>
      </p:nvGrpSpPr>
      <p:grpSpPr>
        <a:xfrm>
          <a:off x="0" y="0"/>
          <a:ext cx="0" cy="0"/>
          <a:chOff x="0" y="0"/>
          <a:chExt cx="0" cy="0"/>
        </a:xfrm>
      </p:grpSpPr>
      <p:pic>
        <p:nvPicPr>
          <p:cNvPr id="11" name="Picture 10" descr="A picture containing outdoor&#10;&#10;Description automatically generated">
            <a:extLst>
              <a:ext uri="{FF2B5EF4-FFF2-40B4-BE49-F238E27FC236}">
                <a16:creationId xmlns:a16="http://schemas.microsoft.com/office/drawing/2014/main" id="{867A02C5-1985-4A2B-5B24-38B6E55E6083}"/>
              </a:ext>
            </a:extLst>
          </p:cNvPr>
          <p:cNvPicPr>
            <a:picLocks noChangeAspect="1"/>
          </p:cNvPicPr>
          <p:nvPr userDrawn="1"/>
        </p:nvPicPr>
        <p:blipFill>
          <a:blip r:embed="rId2"/>
          <a:stretch>
            <a:fillRect/>
          </a:stretch>
        </p:blipFill>
        <p:spPr>
          <a:xfrm>
            <a:off x="1083" y="0"/>
            <a:ext cx="12189834" cy="6858000"/>
          </a:xfrm>
          <a:prstGeom prst="rect">
            <a:avLst/>
          </a:prstGeom>
        </p:spPr>
      </p:pic>
    </p:spTree>
    <p:extLst>
      <p:ext uri="{BB962C8B-B14F-4D97-AF65-F5344CB8AC3E}">
        <p14:creationId xmlns:p14="http://schemas.microsoft.com/office/powerpoint/2010/main" val="350127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e 1/3">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504B494-9892-A0B1-5124-BEC2D2250702}"/>
              </a:ext>
            </a:extLst>
          </p:cNvPr>
          <p:cNvPicPr>
            <a:picLocks noChangeAspect="1"/>
          </p:cNvPicPr>
          <p:nvPr userDrawn="1"/>
        </p:nvPicPr>
        <p:blipFill>
          <a:blip r:embed="rId2"/>
          <a:stretch>
            <a:fillRect/>
          </a:stretch>
        </p:blipFill>
        <p:spPr>
          <a:xfrm>
            <a:off x="0" y="611"/>
            <a:ext cx="12192000" cy="6856775"/>
          </a:xfrm>
          <a:prstGeom prst="rect">
            <a:avLst/>
          </a:prstGeom>
        </p:spPr>
      </p:pic>
      <p:sp>
        <p:nvSpPr>
          <p:cNvPr id="13" name="Rectangle 12">
            <a:extLst>
              <a:ext uri="{FF2B5EF4-FFF2-40B4-BE49-F238E27FC236}">
                <a16:creationId xmlns:a16="http://schemas.microsoft.com/office/drawing/2014/main" id="{39EE9699-45CC-3FA4-715F-1D266A591199}"/>
              </a:ext>
            </a:extLst>
          </p:cNvPr>
          <p:cNvSpPr/>
          <p:nvPr userDrawn="1"/>
        </p:nvSpPr>
        <p:spPr>
          <a:xfrm>
            <a:off x="8561023" y="-614"/>
            <a:ext cx="3614253" cy="6858000"/>
          </a:xfrm>
          <a:prstGeom prst="rect">
            <a:avLst/>
          </a:prstGeom>
          <a:solidFill>
            <a:schemeClr val="bg2">
              <a:alpha val="297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ileron" pitchFamily="2" charset="77"/>
            </a:endParaRPr>
          </a:p>
        </p:txBody>
      </p:sp>
    </p:spTree>
    <p:extLst>
      <p:ext uri="{BB962C8B-B14F-4D97-AF65-F5344CB8AC3E}">
        <p14:creationId xmlns:p14="http://schemas.microsoft.com/office/powerpoint/2010/main" val="38626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e 2/3">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504B494-9892-A0B1-5124-BEC2D2250702}"/>
              </a:ext>
            </a:extLst>
          </p:cNvPr>
          <p:cNvPicPr>
            <a:picLocks noChangeAspect="1"/>
          </p:cNvPicPr>
          <p:nvPr userDrawn="1"/>
        </p:nvPicPr>
        <p:blipFill>
          <a:blip r:embed="rId2"/>
          <a:stretch>
            <a:fillRect/>
          </a:stretch>
        </p:blipFill>
        <p:spPr>
          <a:xfrm>
            <a:off x="0" y="611"/>
            <a:ext cx="12192000" cy="6856775"/>
          </a:xfrm>
          <a:prstGeom prst="rect">
            <a:avLst/>
          </a:prstGeom>
        </p:spPr>
      </p:pic>
      <p:sp>
        <p:nvSpPr>
          <p:cNvPr id="3" name="Rectangle 2">
            <a:extLst>
              <a:ext uri="{FF2B5EF4-FFF2-40B4-BE49-F238E27FC236}">
                <a16:creationId xmlns:a16="http://schemas.microsoft.com/office/drawing/2014/main" id="{536E280C-75CE-4738-FB96-D6BF8D24DFF0}"/>
              </a:ext>
            </a:extLst>
          </p:cNvPr>
          <p:cNvSpPr/>
          <p:nvPr userDrawn="1"/>
        </p:nvSpPr>
        <p:spPr>
          <a:xfrm>
            <a:off x="4946770" y="0"/>
            <a:ext cx="7245230" cy="6858000"/>
          </a:xfrm>
          <a:prstGeom prst="rect">
            <a:avLst/>
          </a:prstGeom>
          <a:solidFill>
            <a:schemeClr val="bg2">
              <a:alpha val="258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ileron" pitchFamily="2" charset="77"/>
            </a:endParaRPr>
          </a:p>
        </p:txBody>
      </p:sp>
    </p:spTree>
    <p:extLst>
      <p:ext uri="{BB962C8B-B14F-4D97-AF65-F5344CB8AC3E}">
        <p14:creationId xmlns:p14="http://schemas.microsoft.com/office/powerpoint/2010/main" val="249988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 colume 1/2">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504B494-9892-A0B1-5124-BEC2D2250702}"/>
              </a:ext>
            </a:extLst>
          </p:cNvPr>
          <p:cNvPicPr>
            <a:picLocks noChangeAspect="1"/>
          </p:cNvPicPr>
          <p:nvPr userDrawn="1"/>
        </p:nvPicPr>
        <p:blipFill>
          <a:blip r:embed="rId2"/>
          <a:stretch>
            <a:fillRect/>
          </a:stretch>
        </p:blipFill>
        <p:spPr>
          <a:xfrm>
            <a:off x="0" y="611"/>
            <a:ext cx="12192000" cy="6856775"/>
          </a:xfrm>
          <a:prstGeom prst="rect">
            <a:avLst/>
          </a:prstGeom>
        </p:spPr>
      </p:pic>
      <p:sp>
        <p:nvSpPr>
          <p:cNvPr id="13" name="Rectangle 12">
            <a:extLst>
              <a:ext uri="{FF2B5EF4-FFF2-40B4-BE49-F238E27FC236}">
                <a16:creationId xmlns:a16="http://schemas.microsoft.com/office/drawing/2014/main" id="{39EE9699-45CC-3FA4-715F-1D266A591199}"/>
              </a:ext>
            </a:extLst>
          </p:cNvPr>
          <p:cNvSpPr/>
          <p:nvPr userDrawn="1"/>
        </p:nvSpPr>
        <p:spPr>
          <a:xfrm>
            <a:off x="6733953" y="-614"/>
            <a:ext cx="5441323" cy="685800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ileron" pitchFamily="2" charset="77"/>
            </a:endParaRPr>
          </a:p>
        </p:txBody>
      </p:sp>
    </p:spTree>
    <p:extLst>
      <p:ext uri="{BB962C8B-B14F-4D97-AF65-F5344CB8AC3E}">
        <p14:creationId xmlns:p14="http://schemas.microsoft.com/office/powerpoint/2010/main" val="3168379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Desert Base Slide Light">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C7199918-FE17-84F8-03EE-E8AF8D47B917}"/>
              </a:ext>
            </a:extLst>
          </p:cNvPr>
          <p:cNvPicPr>
            <a:picLocks noChangeAspect="1"/>
          </p:cNvPicPr>
          <p:nvPr userDrawn="1"/>
        </p:nvPicPr>
        <p:blipFill>
          <a:blip r:embed="rId2"/>
          <a:stretch>
            <a:fillRect/>
          </a:stretch>
        </p:blipFill>
        <p:spPr>
          <a:xfrm>
            <a:off x="0" y="612"/>
            <a:ext cx="12193090" cy="6857388"/>
          </a:xfrm>
          <a:prstGeom prst="rect">
            <a:avLst/>
          </a:prstGeom>
        </p:spPr>
      </p:pic>
    </p:spTree>
    <p:extLst>
      <p:ext uri="{BB962C8B-B14F-4D97-AF65-F5344CB8AC3E}">
        <p14:creationId xmlns:p14="http://schemas.microsoft.com/office/powerpoint/2010/main" val="267858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Desert Base Slide Light">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78D88128-3AD9-C364-2773-9B3EE62957FA}"/>
              </a:ext>
            </a:extLst>
          </p:cNvPr>
          <p:cNvPicPr>
            <a:picLocks noChangeAspect="1"/>
          </p:cNvPicPr>
          <p:nvPr userDrawn="1"/>
        </p:nvPicPr>
        <p:blipFill>
          <a:blip r:embed="rId2"/>
          <a:stretch>
            <a:fillRect/>
          </a:stretch>
        </p:blipFill>
        <p:spPr>
          <a:xfrm>
            <a:off x="0" y="611"/>
            <a:ext cx="12192000" cy="6856775"/>
          </a:xfrm>
          <a:prstGeom prst="rect">
            <a:avLst/>
          </a:prstGeom>
        </p:spPr>
      </p:pic>
      <p:sp>
        <p:nvSpPr>
          <p:cNvPr id="5" name="Rectangle 4">
            <a:extLst>
              <a:ext uri="{FF2B5EF4-FFF2-40B4-BE49-F238E27FC236}">
                <a16:creationId xmlns:a16="http://schemas.microsoft.com/office/drawing/2014/main" id="{BF25A4CA-041A-4C1F-9D69-F3B172DF1463}"/>
              </a:ext>
            </a:extLst>
          </p:cNvPr>
          <p:cNvSpPr/>
          <p:nvPr userDrawn="1"/>
        </p:nvSpPr>
        <p:spPr>
          <a:xfrm>
            <a:off x="8561023" y="-614"/>
            <a:ext cx="3614253" cy="6858000"/>
          </a:xfrm>
          <a:prstGeom prst="rect">
            <a:avLst/>
          </a:prstGeom>
          <a:solidFill>
            <a:srgbClr val="FFFFFF">
              <a:alpha val="6667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ileron" pitchFamily="2" charset="77"/>
            </a:endParaRPr>
          </a:p>
        </p:txBody>
      </p:sp>
    </p:spTree>
    <p:extLst>
      <p:ext uri="{BB962C8B-B14F-4D97-AF65-F5344CB8AC3E}">
        <p14:creationId xmlns:p14="http://schemas.microsoft.com/office/powerpoint/2010/main" val="3286955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84C07-2A6A-AB49-946C-F3E611E4C2B9}"/>
              </a:ext>
            </a:extLst>
          </p:cNvPr>
          <p:cNvSpPr>
            <a:spLocks noGrp="1"/>
          </p:cNvSpPr>
          <p:nvPr>
            <p:ph type="dt" sz="half" idx="10"/>
          </p:nvPr>
        </p:nvSpPr>
        <p:spPr/>
        <p:txBody>
          <a:bodyPr/>
          <a:lstStyle/>
          <a:p>
            <a:fld id="{492A7105-930B-A249-930B-F0593CF1ADFD}" type="datetimeFigureOut">
              <a:rPr lang="en-US" smtClean="0"/>
              <a:t>4/23/2024</a:t>
            </a:fld>
            <a:endParaRPr lang="en-US"/>
          </a:p>
        </p:txBody>
      </p:sp>
      <p:sp>
        <p:nvSpPr>
          <p:cNvPr id="3" name="Footer Placeholder 2">
            <a:extLst>
              <a:ext uri="{FF2B5EF4-FFF2-40B4-BE49-F238E27FC236}">
                <a16:creationId xmlns:a16="http://schemas.microsoft.com/office/drawing/2014/main" id="{11A8CD43-B8AE-2240-BDED-0A6B54C55C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9FF09D-59A6-AD4B-A7FA-92F609D91BAB}"/>
              </a:ext>
            </a:extLst>
          </p:cNvPr>
          <p:cNvSpPr>
            <a:spLocks noGrp="1"/>
          </p:cNvSpPr>
          <p:nvPr>
            <p:ph type="sldNum" sz="quarter" idx="12"/>
          </p:nvPr>
        </p:nvSpPr>
        <p:spPr/>
        <p:txBody>
          <a:bodyPr/>
          <a:lstStyle/>
          <a:p>
            <a:fld id="{B0ED8C24-0C33-624A-A0F4-8C58E9D823F9}" type="slidenum">
              <a:rPr lang="en-US" smtClean="0"/>
              <a:t>‹#›</a:t>
            </a:fld>
            <a:endParaRPr lang="en-US"/>
          </a:p>
        </p:txBody>
      </p:sp>
    </p:spTree>
    <p:extLst>
      <p:ext uri="{BB962C8B-B14F-4D97-AF65-F5344CB8AC3E}">
        <p14:creationId xmlns:p14="http://schemas.microsoft.com/office/powerpoint/2010/main" val="61209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D7C46-E4B1-2342-AC13-F19DB1482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68EEA-3DA8-6447-87BD-29A096B45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88FBC-C1B4-6543-99AD-036B26E8A7D1}"/>
              </a:ext>
            </a:extLst>
          </p:cNvPr>
          <p:cNvSpPr>
            <a:spLocks noGrp="1"/>
          </p:cNvSpPr>
          <p:nvPr>
            <p:ph type="dt" sz="half" idx="10"/>
          </p:nvPr>
        </p:nvSpPr>
        <p:spPr/>
        <p:txBody>
          <a:bodyPr/>
          <a:lstStyle/>
          <a:p>
            <a:fld id="{492A7105-930B-A249-930B-F0593CF1ADFD}" type="datetimeFigureOut">
              <a:rPr lang="en-US" smtClean="0"/>
              <a:t>4/23/2024</a:t>
            </a:fld>
            <a:endParaRPr lang="en-US"/>
          </a:p>
        </p:txBody>
      </p:sp>
      <p:sp>
        <p:nvSpPr>
          <p:cNvPr id="5" name="Footer Placeholder 4">
            <a:extLst>
              <a:ext uri="{FF2B5EF4-FFF2-40B4-BE49-F238E27FC236}">
                <a16:creationId xmlns:a16="http://schemas.microsoft.com/office/drawing/2014/main" id="{13F8AFFF-F8B9-0046-83E2-DF6E05979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00896-E973-F949-B8AA-3F7A2414F04C}"/>
              </a:ext>
            </a:extLst>
          </p:cNvPr>
          <p:cNvSpPr>
            <a:spLocks noGrp="1"/>
          </p:cNvSpPr>
          <p:nvPr>
            <p:ph type="sldNum" sz="quarter" idx="12"/>
          </p:nvPr>
        </p:nvSpPr>
        <p:spPr/>
        <p:txBody>
          <a:bodyPr/>
          <a:lstStyle/>
          <a:p>
            <a:fld id="{B0ED8C24-0C33-624A-A0F4-8C58E9D823F9}" type="slidenum">
              <a:rPr lang="en-US" smtClean="0"/>
              <a:t>‹#›</a:t>
            </a:fld>
            <a:endParaRPr lang="en-US"/>
          </a:p>
        </p:txBody>
      </p:sp>
    </p:spTree>
    <p:extLst>
      <p:ext uri="{BB962C8B-B14F-4D97-AF65-F5344CB8AC3E}">
        <p14:creationId xmlns:p14="http://schemas.microsoft.com/office/powerpoint/2010/main" val="386006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anuary Spring Lake - Title and Sub">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5D720DBC-204F-7E5A-621B-9115FB744F61}"/>
              </a:ext>
            </a:extLst>
          </p:cNvPr>
          <p:cNvPicPr>
            <a:picLocks noChangeAspect="1"/>
          </p:cNvPicPr>
          <p:nvPr userDrawn="1"/>
        </p:nvPicPr>
        <p:blipFill>
          <a:blip r:embed="rId2"/>
          <a:stretch>
            <a:fillRect/>
          </a:stretch>
        </p:blipFill>
        <p:spPr>
          <a:xfrm>
            <a:off x="1083" y="0"/>
            <a:ext cx="12189834" cy="6858000"/>
          </a:xfrm>
          <a:prstGeom prst="rect">
            <a:avLst/>
          </a:prstGeom>
        </p:spPr>
      </p:pic>
    </p:spTree>
    <p:extLst>
      <p:ext uri="{BB962C8B-B14F-4D97-AF65-F5344CB8AC3E}">
        <p14:creationId xmlns:p14="http://schemas.microsoft.com/office/powerpoint/2010/main" val="272588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A picture containing outdoor&#10;&#10;Description automatically generated">
            <a:extLst>
              <a:ext uri="{FF2B5EF4-FFF2-40B4-BE49-F238E27FC236}">
                <a16:creationId xmlns:a16="http://schemas.microsoft.com/office/drawing/2014/main" id="{A119B5AE-4D51-7867-15BF-B42B868066FE}"/>
              </a:ext>
            </a:extLst>
          </p:cNvPr>
          <p:cNvPicPr>
            <a:picLocks noChangeAspect="1"/>
          </p:cNvPicPr>
          <p:nvPr userDrawn="1"/>
        </p:nvPicPr>
        <p:blipFill>
          <a:blip r:embed="rId2"/>
          <a:stretch>
            <a:fillRect/>
          </a:stretch>
        </p:blipFill>
        <p:spPr>
          <a:xfrm>
            <a:off x="0" y="6531"/>
            <a:ext cx="12192000" cy="6856780"/>
          </a:xfrm>
          <a:prstGeom prst="rect">
            <a:avLst/>
          </a:prstGeom>
        </p:spPr>
      </p:pic>
    </p:spTree>
    <p:extLst>
      <p:ext uri="{BB962C8B-B14F-4D97-AF65-F5344CB8AC3E}">
        <p14:creationId xmlns:p14="http://schemas.microsoft.com/office/powerpoint/2010/main" val="103421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untain Base Slide Light">
    <p:spTree>
      <p:nvGrpSpPr>
        <p:cNvPr id="1" name=""/>
        <p:cNvGrpSpPr/>
        <p:nvPr/>
      </p:nvGrpSpPr>
      <p:grpSpPr>
        <a:xfrm>
          <a:off x="0" y="0"/>
          <a:ext cx="0" cy="0"/>
          <a:chOff x="0" y="0"/>
          <a:chExt cx="0" cy="0"/>
        </a:xfrm>
      </p:grpSpPr>
      <p:pic>
        <p:nvPicPr>
          <p:cNvPr id="13" name="Picture 12" descr="A picture containing outdoor&#10;&#10;Description automatically generated">
            <a:extLst>
              <a:ext uri="{FF2B5EF4-FFF2-40B4-BE49-F238E27FC236}">
                <a16:creationId xmlns:a16="http://schemas.microsoft.com/office/drawing/2014/main" id="{506C1011-FF9D-A16C-BFAF-E70CEAD9A538}"/>
              </a:ext>
            </a:extLst>
          </p:cNvPr>
          <p:cNvPicPr>
            <a:picLocks noChangeAspect="1"/>
          </p:cNvPicPr>
          <p:nvPr userDrawn="1"/>
        </p:nvPicPr>
        <p:blipFill>
          <a:blip r:embed="rId2"/>
          <a:stretch>
            <a:fillRect/>
          </a:stretch>
        </p:blipFill>
        <p:spPr>
          <a:xfrm>
            <a:off x="0" y="0"/>
            <a:ext cx="12194170" cy="6858000"/>
          </a:xfrm>
          <a:prstGeom prst="rect">
            <a:avLst/>
          </a:prstGeom>
        </p:spPr>
      </p:pic>
    </p:spTree>
    <p:extLst>
      <p:ext uri="{BB962C8B-B14F-4D97-AF65-F5344CB8AC3E}">
        <p14:creationId xmlns:p14="http://schemas.microsoft.com/office/powerpoint/2010/main" val="1037387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cean Base Slide Light">
    <p:spTree>
      <p:nvGrpSpPr>
        <p:cNvPr id="1" name=""/>
        <p:cNvGrpSpPr/>
        <p:nvPr/>
      </p:nvGrpSpPr>
      <p:grpSpPr>
        <a:xfrm>
          <a:off x="0" y="0"/>
          <a:ext cx="0" cy="0"/>
          <a:chOff x="0" y="0"/>
          <a:chExt cx="0" cy="0"/>
        </a:xfrm>
      </p:grpSpPr>
      <p:pic>
        <p:nvPicPr>
          <p:cNvPr id="12" name="Picture 11" descr="A picture containing snow&#10;&#10;Description automatically generated">
            <a:extLst>
              <a:ext uri="{FF2B5EF4-FFF2-40B4-BE49-F238E27FC236}">
                <a16:creationId xmlns:a16="http://schemas.microsoft.com/office/drawing/2014/main" id="{A9EAF7BC-3305-34EF-1634-F9FA7A0E5CA2}"/>
              </a:ext>
            </a:extLst>
          </p:cNvPr>
          <p:cNvPicPr>
            <a:picLocks noChangeAspect="1"/>
          </p:cNvPicPr>
          <p:nvPr userDrawn="1"/>
        </p:nvPicPr>
        <p:blipFill>
          <a:blip r:embed="rId2"/>
          <a:stretch>
            <a:fillRect/>
          </a:stretch>
        </p:blipFill>
        <p:spPr>
          <a:xfrm>
            <a:off x="1082" y="0"/>
            <a:ext cx="12190917" cy="6858610"/>
          </a:xfrm>
          <a:prstGeom prst="rect">
            <a:avLst/>
          </a:prstGeom>
        </p:spPr>
      </p:pic>
    </p:spTree>
    <p:extLst>
      <p:ext uri="{BB962C8B-B14F-4D97-AF65-F5344CB8AC3E}">
        <p14:creationId xmlns:p14="http://schemas.microsoft.com/office/powerpoint/2010/main" val="423560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ert Base Slide Light">
    <p:spTree>
      <p:nvGrpSpPr>
        <p:cNvPr id="1" name=""/>
        <p:cNvGrpSpPr/>
        <p:nvPr/>
      </p:nvGrpSpPr>
      <p:grpSpPr>
        <a:xfrm>
          <a:off x="0" y="0"/>
          <a:ext cx="0" cy="0"/>
          <a:chOff x="0" y="0"/>
          <a:chExt cx="0" cy="0"/>
        </a:xfrm>
      </p:grpSpPr>
      <p:pic>
        <p:nvPicPr>
          <p:cNvPr id="12" name="Picture 11" descr="A picture containing snow, outdoor, hole&#10;&#10;Description automatically generated">
            <a:extLst>
              <a:ext uri="{FF2B5EF4-FFF2-40B4-BE49-F238E27FC236}">
                <a16:creationId xmlns:a16="http://schemas.microsoft.com/office/drawing/2014/main" id="{C65F5A2A-E791-D4C8-9DEA-B2C89A5075EF}"/>
              </a:ext>
            </a:extLst>
          </p:cNvPr>
          <p:cNvPicPr>
            <a:picLocks noChangeAspect="1"/>
          </p:cNvPicPr>
          <p:nvPr userDrawn="1"/>
        </p:nvPicPr>
        <p:blipFill>
          <a:blip r:embed="rId2"/>
          <a:stretch>
            <a:fillRect/>
          </a:stretch>
        </p:blipFill>
        <p:spPr>
          <a:xfrm>
            <a:off x="0" y="609"/>
            <a:ext cx="12192000" cy="6856780"/>
          </a:xfrm>
          <a:prstGeom prst="rect">
            <a:avLst/>
          </a:prstGeom>
        </p:spPr>
      </p:pic>
    </p:spTree>
    <p:extLst>
      <p:ext uri="{BB962C8B-B14F-4D97-AF65-F5344CB8AC3E}">
        <p14:creationId xmlns:p14="http://schemas.microsoft.com/office/powerpoint/2010/main" val="228717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esert Base Slide Light">
    <p:spTree>
      <p:nvGrpSpPr>
        <p:cNvPr id="1" name=""/>
        <p:cNvGrpSpPr/>
        <p:nvPr/>
      </p:nvGrpSpPr>
      <p:grpSpPr>
        <a:xfrm>
          <a:off x="0" y="0"/>
          <a:ext cx="0" cy="0"/>
          <a:chOff x="0" y="0"/>
          <a:chExt cx="0" cy="0"/>
        </a:xfrm>
      </p:grpSpPr>
      <p:pic>
        <p:nvPicPr>
          <p:cNvPr id="4" name="Picture 3" descr="A picture containing outdoor, nature&#10;&#10;Description automatically generated">
            <a:extLst>
              <a:ext uri="{FF2B5EF4-FFF2-40B4-BE49-F238E27FC236}">
                <a16:creationId xmlns:a16="http://schemas.microsoft.com/office/drawing/2014/main" id="{B57A72EF-2E27-8474-F388-67DF02BB04C8}"/>
              </a:ext>
            </a:extLst>
          </p:cNvPr>
          <p:cNvPicPr>
            <a:picLocks noChangeAspect="1"/>
          </p:cNvPicPr>
          <p:nvPr userDrawn="1"/>
        </p:nvPicPr>
        <p:blipFill>
          <a:blip r:embed="rId2"/>
          <a:stretch>
            <a:fillRect/>
          </a:stretch>
        </p:blipFill>
        <p:spPr>
          <a:xfrm>
            <a:off x="340" y="0"/>
            <a:ext cx="12191660" cy="6858190"/>
          </a:xfrm>
          <a:prstGeom prst="rect">
            <a:avLst/>
          </a:prstGeom>
        </p:spPr>
      </p:pic>
    </p:spTree>
    <p:extLst>
      <p:ext uri="{BB962C8B-B14F-4D97-AF65-F5344CB8AC3E}">
        <p14:creationId xmlns:p14="http://schemas.microsoft.com/office/powerpoint/2010/main" val="17461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esert Base Slide Ligh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3349247B-9716-F339-A4AC-E11457171C05}"/>
              </a:ext>
            </a:extLst>
          </p:cNvPr>
          <p:cNvPicPr>
            <a:picLocks noChangeAspect="1"/>
          </p:cNvPicPr>
          <p:nvPr userDrawn="1"/>
        </p:nvPicPr>
        <p:blipFill>
          <a:blip r:embed="rId2"/>
          <a:stretch>
            <a:fillRect/>
          </a:stretch>
        </p:blipFill>
        <p:spPr>
          <a:xfrm>
            <a:off x="0" y="611"/>
            <a:ext cx="12192000" cy="6856775"/>
          </a:xfrm>
          <a:prstGeom prst="rect">
            <a:avLst/>
          </a:prstGeom>
        </p:spPr>
      </p:pic>
    </p:spTree>
    <p:extLst>
      <p:ext uri="{BB962C8B-B14F-4D97-AF65-F5344CB8AC3E}">
        <p14:creationId xmlns:p14="http://schemas.microsoft.com/office/powerpoint/2010/main" val="336057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esert Base Slide Ligh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94BE01CA-922D-0784-EB75-786F44FE6582}"/>
              </a:ext>
            </a:extLst>
          </p:cNvPr>
          <p:cNvPicPr>
            <a:picLocks noChangeAspect="1"/>
          </p:cNvPicPr>
          <p:nvPr userDrawn="1"/>
        </p:nvPicPr>
        <p:blipFill>
          <a:blip r:embed="rId2"/>
          <a:stretch>
            <a:fillRect/>
          </a:stretch>
        </p:blipFill>
        <p:spPr>
          <a:xfrm>
            <a:off x="0" y="611"/>
            <a:ext cx="12192000" cy="6856775"/>
          </a:xfrm>
          <a:prstGeom prst="rect">
            <a:avLst/>
          </a:prstGeom>
        </p:spPr>
      </p:pic>
    </p:spTree>
    <p:extLst>
      <p:ext uri="{BB962C8B-B14F-4D97-AF65-F5344CB8AC3E}">
        <p14:creationId xmlns:p14="http://schemas.microsoft.com/office/powerpoint/2010/main" val="7189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2128"/>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822446"/>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72" r:id="rId3"/>
    <p:sldLayoutId id="2147483662" r:id="rId4"/>
    <p:sldLayoutId id="2147483675" r:id="rId5"/>
    <p:sldLayoutId id="2147483673" r:id="rId6"/>
    <p:sldLayoutId id="2147483676" r:id="rId7"/>
    <p:sldLayoutId id="2147483681" r:id="rId8"/>
    <p:sldLayoutId id="2147483677" r:id="rId9"/>
    <p:sldLayoutId id="2147483678" r:id="rId10"/>
    <p:sldLayoutId id="2147483682" r:id="rId11"/>
    <p:sldLayoutId id="2147483683" r:id="rId12"/>
    <p:sldLayoutId id="2147483684" r:id="rId13"/>
    <p:sldLayoutId id="2147483685" r:id="rId14"/>
    <p:sldLayoutId id="2147483686" r:id="rId15"/>
    <p:sldLayoutId id="2147483687" r:id="rId16"/>
  </p:sldLayoutIdLst>
  <p:txStyles>
    <p:title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ilero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ileron 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ileron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microsoft.com/office/2018/10/relationships/comments" Target="../comments/modernComment_66E_C8B5E476.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forms.office.com/r/sbvC6jfhu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665_1281900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tiff"/><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E0FB2-4800-7968-F140-4F6266FDC1DF}"/>
              </a:ext>
            </a:extLst>
          </p:cNvPr>
          <p:cNvPicPr>
            <a:picLocks noChangeAspect="1"/>
          </p:cNvPicPr>
          <p:nvPr/>
        </p:nvPicPr>
        <p:blipFill>
          <a:blip r:embed="rId3"/>
          <a:stretch>
            <a:fillRect/>
          </a:stretch>
        </p:blipFill>
        <p:spPr>
          <a:xfrm>
            <a:off x="853844" y="-177567"/>
            <a:ext cx="4169932" cy="3335945"/>
          </a:xfrm>
          <a:prstGeom prst="rect">
            <a:avLst/>
          </a:prstGeom>
        </p:spPr>
      </p:pic>
      <p:cxnSp>
        <p:nvCxnSpPr>
          <p:cNvPr id="5" name="Straight Connector 4">
            <a:extLst>
              <a:ext uri="{FF2B5EF4-FFF2-40B4-BE49-F238E27FC236}">
                <a16:creationId xmlns:a16="http://schemas.microsoft.com/office/drawing/2014/main" id="{E1DE4789-2DEE-F04F-774A-EBE016C5EB85}"/>
              </a:ext>
            </a:extLst>
          </p:cNvPr>
          <p:cNvCxnSpPr>
            <a:cxnSpLocks/>
          </p:cNvCxnSpPr>
          <p:nvPr/>
        </p:nvCxnSpPr>
        <p:spPr>
          <a:xfrm>
            <a:off x="853844" y="4482235"/>
            <a:ext cx="8768014" cy="0"/>
          </a:xfrm>
          <a:prstGeom prst="line">
            <a:avLst/>
          </a:prstGeom>
          <a:ln w="12700">
            <a:solidFill>
              <a:srgbClr val="FBDFD0"/>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DA229784-F81D-C731-62E8-422550BCD538}"/>
              </a:ext>
            </a:extLst>
          </p:cNvPr>
          <p:cNvSpPr txBox="1">
            <a:spLocks/>
          </p:cNvSpPr>
          <p:nvPr/>
        </p:nvSpPr>
        <p:spPr>
          <a:xfrm>
            <a:off x="745463" y="3425374"/>
            <a:ext cx="8556625" cy="1027113"/>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Rufina" panose="02000503000000020004" pitchFamily="2" charset="77"/>
                <a:ea typeface="+mn-ea"/>
                <a:cs typeface="Adobe Arabic" panose="02040503050201020203" pitchFamily="18"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ileron 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ileron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FFFF"/>
                </a:solidFill>
              </a:rPr>
              <a:t>Stop Hiring Poor Performers!</a:t>
            </a:r>
          </a:p>
        </p:txBody>
      </p:sp>
      <p:sp>
        <p:nvSpPr>
          <p:cNvPr id="7" name="TextBox 6">
            <a:extLst>
              <a:ext uri="{FF2B5EF4-FFF2-40B4-BE49-F238E27FC236}">
                <a16:creationId xmlns:a16="http://schemas.microsoft.com/office/drawing/2014/main" id="{48B1F919-6216-AE05-E8F1-015B6DC9CE08}"/>
              </a:ext>
            </a:extLst>
          </p:cNvPr>
          <p:cNvSpPr txBox="1"/>
          <p:nvPr/>
        </p:nvSpPr>
        <p:spPr>
          <a:xfrm>
            <a:off x="745463" y="4893457"/>
            <a:ext cx="7768950" cy="369332"/>
          </a:xfrm>
          <a:prstGeom prst="rect">
            <a:avLst/>
          </a:prstGeom>
          <a:noFill/>
        </p:spPr>
        <p:txBody>
          <a:bodyPr wrap="square" rtlCol="0">
            <a:spAutoFit/>
          </a:bodyPr>
          <a:lstStyle/>
          <a:p>
            <a:r>
              <a:rPr lang="en-US" spc="600">
                <a:solidFill>
                  <a:srgbClr val="FFFFFF"/>
                </a:solidFill>
                <a:latin typeface="Aileron" pitchFamily="2" charset="77"/>
              </a:rPr>
              <a:t>Sales Culture Eats Revenue for Breakfast</a:t>
            </a:r>
          </a:p>
        </p:txBody>
      </p:sp>
      <p:sp>
        <p:nvSpPr>
          <p:cNvPr id="8" name="Oval 7">
            <a:extLst>
              <a:ext uri="{FF2B5EF4-FFF2-40B4-BE49-F238E27FC236}">
                <a16:creationId xmlns:a16="http://schemas.microsoft.com/office/drawing/2014/main" id="{9B9CF199-EC81-45EB-0DAE-E46AAF625191}"/>
              </a:ext>
            </a:extLst>
          </p:cNvPr>
          <p:cNvSpPr/>
          <p:nvPr/>
        </p:nvSpPr>
        <p:spPr>
          <a:xfrm>
            <a:off x="9621858" y="3454416"/>
            <a:ext cx="2013696" cy="2013696"/>
          </a:xfrm>
          <a:prstGeom prst="ellipse">
            <a:avLst/>
          </a:prstGeom>
          <a:solidFill>
            <a:srgbClr val="FFFFFF">
              <a:alpha val="5215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BDFD0"/>
              </a:highlight>
              <a:latin typeface="Aileron" pitchFamily="2" charset="77"/>
            </a:endParaRPr>
          </a:p>
        </p:txBody>
      </p:sp>
      <p:pic>
        <p:nvPicPr>
          <p:cNvPr id="9" name="Picture 8">
            <a:extLst>
              <a:ext uri="{FF2B5EF4-FFF2-40B4-BE49-F238E27FC236}">
                <a16:creationId xmlns:a16="http://schemas.microsoft.com/office/drawing/2014/main" id="{FE999DF2-E202-FD1F-6202-2699F925A9CB}"/>
              </a:ext>
            </a:extLst>
          </p:cNvPr>
          <p:cNvPicPr>
            <a:picLocks noChangeAspect="1"/>
          </p:cNvPicPr>
          <p:nvPr/>
        </p:nvPicPr>
        <p:blipFill>
          <a:blip r:embed="rId4"/>
          <a:stretch>
            <a:fillRect/>
          </a:stretch>
        </p:blipFill>
        <p:spPr>
          <a:xfrm>
            <a:off x="9772261" y="3604397"/>
            <a:ext cx="1755676" cy="1755676"/>
          </a:xfrm>
          <a:prstGeom prst="rect">
            <a:avLst/>
          </a:prstGeom>
        </p:spPr>
      </p:pic>
      <p:cxnSp>
        <p:nvCxnSpPr>
          <p:cNvPr id="10" name="Straight Connector 9">
            <a:extLst>
              <a:ext uri="{FF2B5EF4-FFF2-40B4-BE49-F238E27FC236}">
                <a16:creationId xmlns:a16="http://schemas.microsoft.com/office/drawing/2014/main" id="{DA3B1DD1-0503-B2B5-D9D9-C7887E942068}"/>
              </a:ext>
            </a:extLst>
          </p:cNvPr>
          <p:cNvCxnSpPr>
            <a:cxnSpLocks/>
          </p:cNvCxnSpPr>
          <p:nvPr/>
        </p:nvCxnSpPr>
        <p:spPr>
          <a:xfrm flipH="1">
            <a:off x="11635554" y="4491539"/>
            <a:ext cx="555363" cy="0"/>
          </a:xfrm>
          <a:prstGeom prst="line">
            <a:avLst/>
          </a:prstGeom>
          <a:ln w="12700">
            <a:solidFill>
              <a:srgbClr val="FBDFD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555BBB-6DC0-9724-28C5-432771784D0D}"/>
              </a:ext>
            </a:extLst>
          </p:cNvPr>
          <p:cNvSpPr txBox="1"/>
          <p:nvPr/>
        </p:nvSpPr>
        <p:spPr>
          <a:xfrm>
            <a:off x="0" y="6340740"/>
            <a:ext cx="9302088" cy="215444"/>
          </a:xfrm>
          <a:prstGeom prst="rect">
            <a:avLst/>
          </a:prstGeom>
          <a:noFill/>
        </p:spPr>
        <p:txBody>
          <a:bodyPr wrap="square" rtlCol="0">
            <a:spAutoFit/>
          </a:bodyPr>
          <a:lstStyle/>
          <a:p>
            <a:pPr algn="ctr"/>
            <a:r>
              <a:rPr lang="en-US" sz="800" spc="300">
                <a:solidFill>
                  <a:schemeClr val="bg2"/>
                </a:solidFill>
                <a:latin typeface="Aileron" pitchFamily="2" charset="77"/>
              </a:rPr>
              <a:t>1001 BANNOCK STREET #424  |  DENVER, CO 80204  |  303.872.7932  |  CONTACT@JANUARYSPRING.COM</a:t>
            </a:r>
          </a:p>
        </p:txBody>
      </p:sp>
    </p:spTree>
    <p:extLst>
      <p:ext uri="{BB962C8B-B14F-4D97-AF65-F5344CB8AC3E}">
        <p14:creationId xmlns:p14="http://schemas.microsoft.com/office/powerpoint/2010/main" val="3565148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889D208-E511-5E3B-5A05-AE5D79D99052}"/>
              </a:ext>
            </a:extLst>
          </p:cNvPr>
          <p:cNvSpPr txBox="1"/>
          <p:nvPr/>
        </p:nvSpPr>
        <p:spPr>
          <a:xfrm>
            <a:off x="1752067" y="1263772"/>
            <a:ext cx="6222700" cy="369332"/>
          </a:xfrm>
          <a:prstGeom prst="rect">
            <a:avLst/>
          </a:prstGeom>
          <a:noFill/>
        </p:spPr>
        <p:txBody>
          <a:bodyPr wrap="square" rtlCol="0">
            <a:spAutoFit/>
          </a:bodyPr>
          <a:lstStyle/>
          <a:p>
            <a:r>
              <a:rPr lang="en-US" spc="600">
                <a:solidFill>
                  <a:srgbClr val="6B8A94"/>
                </a:solidFill>
                <a:latin typeface="Aileron" pitchFamily="2" charset="77"/>
              </a:rPr>
              <a:t>THEY ARE GETTING YOUNGER</a:t>
            </a:r>
          </a:p>
        </p:txBody>
      </p:sp>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latin typeface="Rufina" panose="02000503000000020004" pitchFamily="2" charset="77"/>
              </a:rPr>
              <a:t>Who is Your Buyer?</a:t>
            </a:r>
          </a:p>
        </p:txBody>
      </p:sp>
      <p:sp>
        <p:nvSpPr>
          <p:cNvPr id="20" name="TextBox 19">
            <a:extLst>
              <a:ext uri="{FF2B5EF4-FFF2-40B4-BE49-F238E27FC236}">
                <a16:creationId xmlns:a16="http://schemas.microsoft.com/office/drawing/2014/main" id="{8F418DB0-D8E1-C595-5E0D-494E47484C70}"/>
              </a:ext>
            </a:extLst>
          </p:cNvPr>
          <p:cNvSpPr txBox="1"/>
          <p:nvPr/>
        </p:nvSpPr>
        <p:spPr>
          <a:xfrm>
            <a:off x="1752067" y="2219841"/>
            <a:ext cx="5128418" cy="2677656"/>
          </a:xfrm>
          <a:prstGeom prst="rect">
            <a:avLst/>
          </a:prstGeom>
          <a:noFill/>
        </p:spPr>
        <p:txBody>
          <a:bodyPr wrap="square" rtlCol="0">
            <a:spAutoFit/>
          </a:bodyPr>
          <a:lstStyle/>
          <a:p>
            <a:r>
              <a:rPr lang="en-US" sz="3600">
                <a:solidFill>
                  <a:srgbClr val="6B8A94"/>
                </a:solidFill>
                <a:latin typeface="Rufina" panose="02000503000000020004" pitchFamily="2" charset="77"/>
                <a:ea typeface="+mj-ea"/>
                <a:cs typeface="+mj-cs"/>
              </a:rPr>
              <a:t>Buyers aged 25 to 44 </a:t>
            </a:r>
          </a:p>
          <a:p>
            <a:r>
              <a:rPr lang="en-US" sz="2400">
                <a:solidFill>
                  <a:srgbClr val="863A35"/>
                </a:solidFill>
                <a:latin typeface="Rufina" panose="02000503000000020004" pitchFamily="2" charset="77"/>
                <a:ea typeface="+mj-ea"/>
                <a:cs typeface="+mj-cs"/>
              </a:rPr>
              <a:t>(Millennials and Gen Z)</a:t>
            </a:r>
            <a:endParaRPr lang="en-US" sz="3600">
              <a:solidFill>
                <a:srgbClr val="6B8A94"/>
              </a:solidFill>
              <a:latin typeface="Rufina" panose="02000503000000020004" pitchFamily="2" charset="77"/>
              <a:ea typeface="+mj-ea"/>
              <a:cs typeface="+mj-cs"/>
            </a:endParaRPr>
          </a:p>
          <a:p>
            <a:r>
              <a:rPr lang="en-US" sz="3600">
                <a:solidFill>
                  <a:srgbClr val="6B8A94"/>
                </a:solidFill>
                <a:latin typeface="Rufina" panose="02000503000000020004" pitchFamily="2" charset="77"/>
                <a:ea typeface="+mj-ea"/>
                <a:cs typeface="+mj-cs"/>
              </a:rPr>
              <a:t>will make up 75% </a:t>
            </a:r>
          </a:p>
          <a:p>
            <a:r>
              <a:rPr lang="en-US" sz="3600">
                <a:solidFill>
                  <a:srgbClr val="6B8A94"/>
                </a:solidFill>
                <a:latin typeface="Rufina" panose="02000503000000020004" pitchFamily="2" charset="77"/>
                <a:ea typeface="+mj-ea"/>
                <a:cs typeface="+mj-cs"/>
              </a:rPr>
              <a:t>of business buying teams in 2024.</a:t>
            </a:r>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63504" y="1968442"/>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7EDC41-8940-C186-F425-C380E93BE4D4}"/>
              </a:ext>
            </a:extLst>
          </p:cNvPr>
          <p:cNvSpPr/>
          <p:nvPr/>
        </p:nvSpPr>
        <p:spPr>
          <a:xfrm>
            <a:off x="6880485" y="1941325"/>
            <a:ext cx="4815385" cy="3313715"/>
          </a:xfrm>
          <a:prstGeom prst="rect">
            <a:avLst/>
          </a:prstGeom>
          <a:solidFill>
            <a:schemeClr val="bg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ileron" pitchFamily="2" charset="77"/>
            </a:endParaRPr>
          </a:p>
        </p:txBody>
      </p: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2" name="TextBox 1">
            <a:extLst>
              <a:ext uri="{FF2B5EF4-FFF2-40B4-BE49-F238E27FC236}">
                <a16:creationId xmlns:a16="http://schemas.microsoft.com/office/drawing/2014/main" id="{2FE3F2EE-547F-CFAC-83BE-06508160F569}"/>
              </a:ext>
            </a:extLst>
          </p:cNvPr>
          <p:cNvSpPr txBox="1"/>
          <p:nvPr/>
        </p:nvSpPr>
        <p:spPr>
          <a:xfrm>
            <a:off x="7009866" y="2074688"/>
            <a:ext cx="4472599" cy="3046988"/>
          </a:xfrm>
          <a:prstGeom prst="rect">
            <a:avLst/>
          </a:prstGeom>
          <a:noFill/>
        </p:spPr>
        <p:txBody>
          <a:bodyPr wrap="square" lIns="91440" tIns="45720" rIns="91440" bIns="45720" rtlCol="0" anchor="t">
            <a:spAutoFit/>
          </a:bodyPr>
          <a:lstStyle/>
          <a:p>
            <a:r>
              <a:rPr lang="en-US" sz="1600" dirty="0">
                <a:latin typeface="Aileron"/>
              </a:rPr>
              <a:t>These Buyers:</a:t>
            </a:r>
          </a:p>
          <a:p>
            <a:endParaRPr lang="en-US" sz="1600" dirty="0">
              <a:latin typeface="Aileron"/>
            </a:endParaRPr>
          </a:p>
          <a:p>
            <a:pPr marL="424180" indent="-424180">
              <a:buFont typeface="Arial" panose="020B0604020202020204" pitchFamily="34" charset="0"/>
              <a:buChar char="•"/>
            </a:pPr>
            <a:r>
              <a:rPr lang="en-US" sz="1600" dirty="0">
                <a:latin typeface="Aileron"/>
              </a:rPr>
              <a:t>Leverage digital sources and peer input significantly more than advice from a sales professional when making a business purchase decision. </a:t>
            </a:r>
            <a:endParaRPr lang="en-US" sz="1600" dirty="0">
              <a:latin typeface="Aileron" pitchFamily="2" charset="77"/>
            </a:endParaRPr>
          </a:p>
          <a:p>
            <a:pPr marL="424180" indent="-424180">
              <a:buFont typeface="Arial" panose="020B0604020202020204" pitchFamily="34" charset="0"/>
              <a:buChar char="•"/>
            </a:pPr>
            <a:endParaRPr lang="en-US" sz="1600">
              <a:latin typeface="Aileron" pitchFamily="2" charset="77"/>
            </a:endParaRPr>
          </a:p>
          <a:p>
            <a:pPr marL="424180" indent="-424180">
              <a:buFont typeface="Arial" panose="020B0604020202020204" pitchFamily="34" charset="0"/>
              <a:buChar char="•"/>
            </a:pPr>
            <a:r>
              <a:rPr lang="en-US" sz="1600" dirty="0">
                <a:latin typeface="Aileron"/>
              </a:rPr>
              <a:t>Do 80% of their research before they even talk to you.</a:t>
            </a:r>
          </a:p>
          <a:p>
            <a:pPr marL="424180" indent="-424180">
              <a:buFont typeface="Arial" panose="020B0604020202020204" pitchFamily="34" charset="0"/>
              <a:buChar char="•"/>
            </a:pPr>
            <a:endParaRPr lang="en-US" sz="1600">
              <a:latin typeface="Aileron" pitchFamily="2" charset="77"/>
            </a:endParaRPr>
          </a:p>
          <a:p>
            <a:pPr marL="424180" indent="-424180">
              <a:buFont typeface="Arial" panose="020B0604020202020204" pitchFamily="34" charset="0"/>
              <a:buChar char="•"/>
            </a:pPr>
            <a:r>
              <a:rPr lang="en-US" sz="1600" dirty="0">
                <a:latin typeface="Aileron"/>
              </a:rPr>
              <a:t>Do not make decisions quickly; they need time and information.</a:t>
            </a:r>
          </a:p>
        </p:txBody>
      </p:sp>
      <p:sp>
        <p:nvSpPr>
          <p:cNvPr id="3" name="TextBox 2">
            <a:extLst>
              <a:ext uri="{FF2B5EF4-FFF2-40B4-BE49-F238E27FC236}">
                <a16:creationId xmlns:a16="http://schemas.microsoft.com/office/drawing/2014/main" id="{5D8A1465-802A-23BE-52D7-13825AEEBFE1}"/>
              </a:ext>
            </a:extLst>
          </p:cNvPr>
          <p:cNvSpPr txBox="1"/>
          <p:nvPr/>
        </p:nvSpPr>
        <p:spPr>
          <a:xfrm>
            <a:off x="6096000" y="152671"/>
            <a:ext cx="6098458" cy="215444"/>
          </a:xfrm>
          <a:prstGeom prst="rect">
            <a:avLst/>
          </a:prstGeom>
          <a:noFill/>
        </p:spPr>
        <p:txBody>
          <a:bodyPr wrap="square">
            <a:spAutoFit/>
          </a:bodyPr>
          <a:lstStyle/>
          <a:p>
            <a:pPr algn="r"/>
            <a:r>
              <a:rPr lang="en-US" sz="800">
                <a:latin typeface="Aileron Light" pitchFamily="2" charset="77"/>
              </a:rPr>
              <a:t>https://</a:t>
            </a:r>
            <a:r>
              <a:rPr lang="en-US" sz="800" err="1">
                <a:latin typeface="Aileron Light" pitchFamily="2" charset="77"/>
              </a:rPr>
              <a:t>go.forrester.com</a:t>
            </a:r>
            <a:r>
              <a:rPr lang="en-US" sz="800">
                <a:latin typeface="Aileron Light" pitchFamily="2" charset="77"/>
              </a:rPr>
              <a:t>/wp-content/uploads/2023/10/Forrester-Predictions-2024.pdf</a:t>
            </a:r>
          </a:p>
        </p:txBody>
      </p:sp>
    </p:spTree>
    <p:extLst>
      <p:ext uri="{BB962C8B-B14F-4D97-AF65-F5344CB8AC3E}">
        <p14:creationId xmlns:p14="http://schemas.microsoft.com/office/powerpoint/2010/main" val="193748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889D208-E511-5E3B-5A05-AE5D79D99052}"/>
              </a:ext>
            </a:extLst>
          </p:cNvPr>
          <p:cNvSpPr txBox="1"/>
          <p:nvPr/>
        </p:nvSpPr>
        <p:spPr>
          <a:xfrm>
            <a:off x="1752066" y="1263772"/>
            <a:ext cx="6147749" cy="369332"/>
          </a:xfrm>
          <a:prstGeom prst="rect">
            <a:avLst/>
          </a:prstGeom>
          <a:noFill/>
        </p:spPr>
        <p:txBody>
          <a:bodyPr wrap="square" rtlCol="0">
            <a:spAutoFit/>
          </a:bodyPr>
          <a:lstStyle/>
          <a:p>
            <a:r>
              <a:rPr lang="en-US" spc="600">
                <a:solidFill>
                  <a:srgbClr val="6B8A94"/>
                </a:solidFill>
                <a:latin typeface="Aileron" pitchFamily="2" charset="77"/>
              </a:rPr>
              <a:t>BOOMER BUSINESS OWNER/BUYER</a:t>
            </a:r>
          </a:p>
        </p:txBody>
      </p:sp>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t>What Once Worked, Doesn’t Anymore</a:t>
            </a:r>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63504" y="1968442"/>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pic>
        <p:nvPicPr>
          <p:cNvPr id="3" name="Picture 2">
            <a:extLst>
              <a:ext uri="{FF2B5EF4-FFF2-40B4-BE49-F238E27FC236}">
                <a16:creationId xmlns:a16="http://schemas.microsoft.com/office/drawing/2014/main" id="{D50F328F-F9FC-12B0-1518-45740DDE737E}"/>
              </a:ext>
            </a:extLst>
          </p:cNvPr>
          <p:cNvPicPr>
            <a:picLocks noChangeAspect="1"/>
          </p:cNvPicPr>
          <p:nvPr/>
        </p:nvPicPr>
        <p:blipFill rotWithShape="1">
          <a:blip r:embed="rId4">
            <a:extLst>
              <a:ext uri="{28A0092B-C50C-407E-A947-70E740481C1C}">
                <a14:useLocalDpi xmlns:a14="http://schemas.microsoft.com/office/drawing/2010/main" val="0"/>
              </a:ext>
            </a:extLst>
          </a:blip>
          <a:srcRect l="7316" t="480" r="14866" b="47083"/>
          <a:stretch/>
        </p:blipFill>
        <p:spPr>
          <a:xfrm>
            <a:off x="1863504" y="2303781"/>
            <a:ext cx="2263746" cy="2035683"/>
          </a:xfrm>
          <a:prstGeom prst="rect">
            <a:avLst/>
          </a:prstGeom>
        </p:spPr>
      </p:pic>
      <p:sp>
        <p:nvSpPr>
          <p:cNvPr id="7" name="TextBox 6">
            <a:extLst>
              <a:ext uri="{FF2B5EF4-FFF2-40B4-BE49-F238E27FC236}">
                <a16:creationId xmlns:a16="http://schemas.microsoft.com/office/drawing/2014/main" id="{6692F9FF-12C5-9D0A-39B3-4FD9AE18C0FA}"/>
              </a:ext>
            </a:extLst>
          </p:cNvPr>
          <p:cNvSpPr txBox="1"/>
          <p:nvPr/>
        </p:nvSpPr>
        <p:spPr>
          <a:xfrm>
            <a:off x="4259294" y="2104966"/>
            <a:ext cx="7764904" cy="3139321"/>
          </a:xfrm>
          <a:prstGeom prst="rect">
            <a:avLst/>
          </a:prstGeom>
          <a:noFill/>
        </p:spPr>
        <p:txBody>
          <a:bodyPr wrap="square">
            <a:spAutoFit/>
          </a:bodyPr>
          <a:lstStyle/>
          <a:p>
            <a:pPr>
              <a:lnSpc>
                <a:spcPct val="150000"/>
              </a:lnSpc>
            </a:pPr>
            <a:r>
              <a:rPr lang="en-US" sz="1800">
                <a:solidFill>
                  <a:schemeClr val="tx2"/>
                </a:solidFill>
                <a:latin typeface="Aileron Light" pitchFamily="2" charset="77"/>
              </a:rPr>
              <a:t>You built your business doing business with this person:</a:t>
            </a:r>
          </a:p>
          <a:p>
            <a:pPr>
              <a:lnSpc>
                <a:spcPct val="150000"/>
              </a:lnSpc>
            </a:pPr>
            <a:endParaRPr lang="en-US" sz="1800">
              <a:solidFill>
                <a:schemeClr val="tx2"/>
              </a:solidFill>
              <a:latin typeface="Aileron Light" pitchFamily="2" charset="77"/>
            </a:endParaRPr>
          </a:p>
          <a:p>
            <a:pPr marL="424339" indent="-424339">
              <a:buFont typeface="Arial" panose="020B0604020202020204" pitchFamily="34" charset="0"/>
              <a:buChar char="•"/>
            </a:pPr>
            <a:r>
              <a:rPr lang="en-US">
                <a:solidFill>
                  <a:schemeClr val="tx2"/>
                </a:solidFill>
                <a:latin typeface="Aileron Light" pitchFamily="2" charset="77"/>
              </a:rPr>
              <a:t>Wants relationships with those they work with—an ongoing dialogue rather than sporadic communications.</a:t>
            </a:r>
          </a:p>
          <a:p>
            <a:pPr marL="424339" indent="-424339">
              <a:buFont typeface="Arial" panose="020B0604020202020204" pitchFamily="34" charset="0"/>
              <a:buChar char="•"/>
            </a:pPr>
            <a:endParaRPr lang="en-US">
              <a:solidFill>
                <a:schemeClr val="tx2"/>
              </a:solidFill>
              <a:latin typeface="Aileron Light" pitchFamily="2" charset="77"/>
            </a:endParaRPr>
          </a:p>
          <a:p>
            <a:pPr marL="424339" indent="-424339">
              <a:buFont typeface="Arial" panose="020B0604020202020204" pitchFamily="34" charset="0"/>
              <a:buChar char="•"/>
            </a:pPr>
            <a:r>
              <a:rPr lang="en-US">
                <a:solidFill>
                  <a:schemeClr val="tx2"/>
                </a:solidFill>
                <a:latin typeface="Aileron Light" pitchFamily="2" charset="77"/>
              </a:rPr>
              <a:t>Purchasers need face time with sales representatives and prefer</a:t>
            </a:r>
            <a:br>
              <a:rPr lang="en-US">
                <a:solidFill>
                  <a:schemeClr val="tx2"/>
                </a:solidFill>
                <a:latin typeface="Aileron Light" pitchFamily="2" charset="77"/>
              </a:rPr>
            </a:br>
            <a:r>
              <a:rPr lang="en-US">
                <a:solidFill>
                  <a:schemeClr val="tx2"/>
                </a:solidFill>
                <a:latin typeface="Aileron Light" pitchFamily="2" charset="77"/>
              </a:rPr>
              <a:t>in-person meetings.</a:t>
            </a:r>
          </a:p>
          <a:p>
            <a:pPr marL="424339" indent="-424339">
              <a:buFont typeface="Arial" panose="020B0604020202020204" pitchFamily="34" charset="0"/>
              <a:buChar char="•"/>
            </a:pPr>
            <a:endParaRPr lang="en-US">
              <a:solidFill>
                <a:schemeClr val="tx2"/>
              </a:solidFill>
              <a:latin typeface="Aileron Light" pitchFamily="2" charset="77"/>
            </a:endParaRPr>
          </a:p>
          <a:p>
            <a:pPr marL="424339" indent="-424339">
              <a:buFont typeface="Arial" panose="020B0604020202020204" pitchFamily="34" charset="0"/>
              <a:buChar char="•"/>
            </a:pPr>
            <a:r>
              <a:rPr lang="en-US">
                <a:solidFill>
                  <a:schemeClr val="tx2"/>
                </a:solidFill>
                <a:latin typeface="Aileron Light" pitchFamily="2" charset="77"/>
              </a:rPr>
              <a:t>Drawn to vendors’ reputation and history, and the perceived</a:t>
            </a:r>
            <a:br>
              <a:rPr lang="en-US">
                <a:solidFill>
                  <a:schemeClr val="tx2"/>
                </a:solidFill>
                <a:latin typeface="Aileron Light" pitchFamily="2" charset="77"/>
              </a:rPr>
            </a:br>
            <a:r>
              <a:rPr lang="en-US">
                <a:solidFill>
                  <a:schemeClr val="tx2"/>
                </a:solidFill>
                <a:latin typeface="Aileron Light" pitchFamily="2" charset="77"/>
              </a:rPr>
              <a:t>quality of your product.</a:t>
            </a:r>
          </a:p>
        </p:txBody>
      </p:sp>
    </p:spTree>
    <p:extLst>
      <p:ext uri="{BB962C8B-B14F-4D97-AF65-F5344CB8AC3E}">
        <p14:creationId xmlns:p14="http://schemas.microsoft.com/office/powerpoint/2010/main" val="423527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889D208-E511-5E3B-5A05-AE5D79D99052}"/>
              </a:ext>
            </a:extLst>
          </p:cNvPr>
          <p:cNvSpPr txBox="1"/>
          <p:nvPr/>
        </p:nvSpPr>
        <p:spPr>
          <a:xfrm>
            <a:off x="1752067" y="1263772"/>
            <a:ext cx="8687866" cy="369332"/>
          </a:xfrm>
          <a:prstGeom prst="rect">
            <a:avLst/>
          </a:prstGeom>
          <a:noFill/>
        </p:spPr>
        <p:txBody>
          <a:bodyPr wrap="square" rtlCol="0">
            <a:spAutoFit/>
          </a:bodyPr>
          <a:lstStyle/>
          <a:p>
            <a:r>
              <a:rPr lang="en-US" spc="600">
                <a:solidFill>
                  <a:srgbClr val="6B8A94"/>
                </a:solidFill>
                <a:latin typeface="Aileron" pitchFamily="2" charset="77"/>
              </a:rPr>
              <a:t>YOUR BUYERS ACTUALLY LOOK LIKE THIS</a:t>
            </a:r>
          </a:p>
        </p:txBody>
      </p:sp>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t>What Once Worked, Doesn’t Anymore</a:t>
            </a:r>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63504" y="1968442"/>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4"/>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pic>
        <p:nvPicPr>
          <p:cNvPr id="2" name="Picture 1">
            <a:extLst>
              <a:ext uri="{FF2B5EF4-FFF2-40B4-BE49-F238E27FC236}">
                <a16:creationId xmlns:a16="http://schemas.microsoft.com/office/drawing/2014/main" id="{2AB4D16B-6811-75CA-CB60-A5BBA42A6EE3}"/>
              </a:ext>
            </a:extLst>
          </p:cNvPr>
          <p:cNvPicPr>
            <a:picLocks noChangeAspect="1"/>
          </p:cNvPicPr>
          <p:nvPr/>
        </p:nvPicPr>
        <p:blipFill rotWithShape="1">
          <a:blip r:embed="rId5">
            <a:extLst>
              <a:ext uri="{28A0092B-C50C-407E-A947-70E740481C1C}">
                <a14:useLocalDpi xmlns:a14="http://schemas.microsoft.com/office/drawing/2010/main" val="0"/>
              </a:ext>
            </a:extLst>
          </a:blip>
          <a:srcRect l="33961" t="9115" r="31013" b="42005"/>
          <a:stretch/>
        </p:blipFill>
        <p:spPr>
          <a:xfrm>
            <a:off x="1752067" y="2231511"/>
            <a:ext cx="2188564" cy="2035683"/>
          </a:xfrm>
          <a:prstGeom prst="rect">
            <a:avLst/>
          </a:prstGeom>
        </p:spPr>
      </p:pic>
      <p:pic>
        <p:nvPicPr>
          <p:cNvPr id="5" name="Picture 4">
            <a:extLst>
              <a:ext uri="{FF2B5EF4-FFF2-40B4-BE49-F238E27FC236}">
                <a16:creationId xmlns:a16="http://schemas.microsoft.com/office/drawing/2014/main" id="{762B4A1B-A27A-3829-8199-89FC26C9647E}"/>
              </a:ext>
            </a:extLst>
          </p:cNvPr>
          <p:cNvPicPr>
            <a:picLocks noChangeAspect="1"/>
          </p:cNvPicPr>
          <p:nvPr/>
        </p:nvPicPr>
        <p:blipFill rotWithShape="1">
          <a:blip r:embed="rId6">
            <a:extLst>
              <a:ext uri="{28A0092B-C50C-407E-A947-70E740481C1C}">
                <a14:useLocalDpi xmlns:a14="http://schemas.microsoft.com/office/drawing/2010/main" val="0"/>
              </a:ext>
            </a:extLst>
          </a:blip>
          <a:srcRect l="33200" t="10122" r="33616" b="39485"/>
          <a:stretch/>
        </p:blipFill>
        <p:spPr>
          <a:xfrm>
            <a:off x="582494" y="4041989"/>
            <a:ext cx="2006608" cy="2035683"/>
          </a:xfrm>
          <a:prstGeom prst="rect">
            <a:avLst/>
          </a:prstGeom>
        </p:spPr>
      </p:pic>
      <p:sp>
        <p:nvSpPr>
          <p:cNvPr id="7" name="TextBox 6">
            <a:extLst>
              <a:ext uri="{FF2B5EF4-FFF2-40B4-BE49-F238E27FC236}">
                <a16:creationId xmlns:a16="http://schemas.microsoft.com/office/drawing/2014/main" id="{6692F9FF-12C5-9D0A-39B3-4FD9AE18C0FA}"/>
              </a:ext>
            </a:extLst>
          </p:cNvPr>
          <p:cNvSpPr txBox="1"/>
          <p:nvPr/>
        </p:nvSpPr>
        <p:spPr>
          <a:xfrm>
            <a:off x="3940631" y="2104966"/>
            <a:ext cx="8083567" cy="4248342"/>
          </a:xfrm>
          <a:prstGeom prst="rect">
            <a:avLst/>
          </a:prstGeom>
          <a:noFill/>
        </p:spPr>
        <p:txBody>
          <a:bodyPr wrap="square" lIns="91440" tIns="45720" rIns="91440" bIns="45720" anchor="t">
            <a:spAutoFit/>
          </a:bodyPr>
          <a:lstStyle/>
          <a:p>
            <a:pPr>
              <a:lnSpc>
                <a:spcPct val="150000"/>
              </a:lnSpc>
            </a:pPr>
            <a:r>
              <a:rPr lang="en-US" b="1" dirty="0">
                <a:solidFill>
                  <a:schemeClr val="tx2"/>
                </a:solidFill>
                <a:latin typeface="Aileron Light"/>
              </a:rPr>
              <a:t>To grow your business, you need to start doing business like these people do business: </a:t>
            </a:r>
            <a:r>
              <a:rPr lang="en-US" dirty="0">
                <a:solidFill>
                  <a:schemeClr val="tx2"/>
                </a:solidFill>
                <a:latin typeface="Aileron Light"/>
              </a:rPr>
              <a:t> </a:t>
            </a:r>
            <a:endParaRPr lang="en-US" dirty="0">
              <a:solidFill>
                <a:schemeClr val="tx2"/>
              </a:solidFill>
              <a:latin typeface="Aileron Light" pitchFamily="2" charset="77"/>
            </a:endParaRPr>
          </a:p>
          <a:p>
            <a:pPr>
              <a:lnSpc>
                <a:spcPct val="150000"/>
              </a:lnSpc>
            </a:pPr>
            <a:endParaRPr lang="en-US" dirty="0">
              <a:solidFill>
                <a:schemeClr val="tx2"/>
              </a:solidFill>
              <a:latin typeface="Aileron Light"/>
            </a:endParaRPr>
          </a:p>
          <a:p>
            <a:pPr marL="285750" indent="-285750">
              <a:lnSpc>
                <a:spcPct val="150000"/>
              </a:lnSpc>
              <a:buFont typeface="Arial" panose="020B0604020202020204" pitchFamily="34" charset="0"/>
              <a:buChar char="•"/>
            </a:pPr>
            <a:r>
              <a:rPr lang="en-US" sz="1600" dirty="0">
                <a:solidFill>
                  <a:schemeClr val="tx2"/>
                </a:solidFill>
                <a:latin typeface="Aileron Light"/>
              </a:rPr>
              <a:t>Are realists, and they can spot a phony a mile away; extremely motivated to do their own research.</a:t>
            </a:r>
            <a:endParaRPr lang="en-US" dirty="0">
              <a:solidFill>
                <a:schemeClr val="tx2"/>
              </a:solidFill>
              <a:latin typeface="Aileron Light"/>
            </a:endParaRPr>
          </a:p>
          <a:p>
            <a:pPr marL="285750" indent="-285750">
              <a:lnSpc>
                <a:spcPct val="150000"/>
              </a:lnSpc>
              <a:buFont typeface="Arial" panose="020B0604020202020204" pitchFamily="34" charset="0"/>
              <a:buChar char="•"/>
            </a:pPr>
            <a:r>
              <a:rPr lang="en-US" sz="1600" dirty="0">
                <a:solidFill>
                  <a:schemeClr val="tx2"/>
                </a:solidFill>
                <a:latin typeface="Aileron Light"/>
              </a:rPr>
              <a:t>Leverage digital sources and peer input significantly more than advice from a sales professional when making a purchasing decision. </a:t>
            </a:r>
            <a:endParaRPr lang="en-US" sz="1600" dirty="0">
              <a:solidFill>
                <a:schemeClr val="tx2"/>
              </a:solidFill>
              <a:latin typeface="Aileron Light" pitchFamily="2" charset="77"/>
            </a:endParaRPr>
          </a:p>
          <a:p>
            <a:pPr marL="285750" indent="-285750">
              <a:lnSpc>
                <a:spcPct val="150000"/>
              </a:lnSpc>
              <a:buFont typeface="Arial" panose="020B0604020202020204" pitchFamily="34" charset="0"/>
              <a:buChar char="•"/>
            </a:pPr>
            <a:r>
              <a:rPr lang="en-US" sz="1600" dirty="0">
                <a:solidFill>
                  <a:schemeClr val="tx2"/>
                </a:solidFill>
                <a:latin typeface="Aileron Light"/>
              </a:rPr>
              <a:t>Do 80% of their research before they even talk to you.</a:t>
            </a:r>
          </a:p>
          <a:p>
            <a:pPr marL="285750" indent="-285750">
              <a:lnSpc>
                <a:spcPct val="150000"/>
              </a:lnSpc>
              <a:buFont typeface="Arial" panose="020B0604020202020204" pitchFamily="34" charset="0"/>
              <a:buChar char="•"/>
            </a:pPr>
            <a:r>
              <a:rPr lang="en-US" sz="1600" dirty="0">
                <a:solidFill>
                  <a:schemeClr val="tx2"/>
                </a:solidFill>
                <a:latin typeface="Aileron Light"/>
              </a:rPr>
              <a:t>When you start the sales process, be sure to offer (or allude to) multiple products; they like options and a “plan B”.</a:t>
            </a:r>
          </a:p>
          <a:p>
            <a:pPr marL="285750" indent="-285750">
              <a:lnSpc>
                <a:spcPct val="150000"/>
              </a:lnSpc>
              <a:buFont typeface="Arial" panose="020B0604020202020204" pitchFamily="34" charset="0"/>
              <a:buChar char="•"/>
            </a:pPr>
            <a:r>
              <a:rPr lang="en-US" sz="1600" dirty="0">
                <a:solidFill>
                  <a:schemeClr val="tx2"/>
                </a:solidFill>
                <a:latin typeface="Aileron Light"/>
              </a:rPr>
              <a:t>Do not make decisions quickly; they need time and information.</a:t>
            </a:r>
          </a:p>
        </p:txBody>
      </p:sp>
    </p:spTree>
    <p:extLst>
      <p:ext uri="{BB962C8B-B14F-4D97-AF65-F5344CB8AC3E}">
        <p14:creationId xmlns:p14="http://schemas.microsoft.com/office/powerpoint/2010/main" val="336736370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213D-5191-444A-9E97-158F88AC071D}"/>
              </a:ext>
            </a:extLst>
          </p:cNvPr>
          <p:cNvSpPr>
            <a:spLocks noGrp="1"/>
          </p:cNvSpPr>
          <p:nvPr>
            <p:ph type="title" idx="4294967295"/>
          </p:nvPr>
        </p:nvSpPr>
        <p:spPr>
          <a:xfrm>
            <a:off x="-926464" y="2766218"/>
            <a:ext cx="10515600" cy="1325563"/>
          </a:xfrm>
        </p:spPr>
        <p:txBody>
          <a:bodyPr>
            <a:normAutofit fontScale="90000"/>
          </a:bodyPr>
          <a:lstStyle/>
          <a:p>
            <a:pPr algn="ctr"/>
            <a:r>
              <a:rPr lang="en-US" sz="6000">
                <a:solidFill>
                  <a:srgbClr val="6B8A94"/>
                </a:solidFill>
              </a:rPr>
              <a:t>Now You Know </a:t>
            </a:r>
            <a:br>
              <a:rPr lang="en-US" sz="6000">
                <a:solidFill>
                  <a:srgbClr val="6B8A94"/>
                </a:solidFill>
              </a:rPr>
            </a:br>
            <a:r>
              <a:rPr lang="en-US" sz="6000">
                <a:solidFill>
                  <a:srgbClr val="6B8A94"/>
                </a:solidFill>
              </a:rPr>
              <a:t>Who You Need to Hire</a:t>
            </a:r>
          </a:p>
        </p:txBody>
      </p:sp>
      <p:cxnSp>
        <p:nvCxnSpPr>
          <p:cNvPr id="5" name="Straight Connector 4">
            <a:extLst>
              <a:ext uri="{FF2B5EF4-FFF2-40B4-BE49-F238E27FC236}">
                <a16:creationId xmlns:a16="http://schemas.microsoft.com/office/drawing/2014/main" id="{37998703-6A05-FE44-91F5-F1FE183BDF2A}"/>
              </a:ext>
            </a:extLst>
          </p:cNvPr>
          <p:cNvCxnSpPr>
            <a:cxnSpLocks/>
          </p:cNvCxnSpPr>
          <p:nvPr/>
        </p:nvCxnSpPr>
        <p:spPr>
          <a:xfrm>
            <a:off x="3367699" y="4412827"/>
            <a:ext cx="1927274"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C138EDB-B862-4FC3-FA05-3B8753D39DE7}"/>
              </a:ext>
            </a:extLst>
          </p:cNvPr>
          <p:cNvPicPr>
            <a:picLocks noChangeAspect="1"/>
          </p:cNvPicPr>
          <p:nvPr/>
        </p:nvPicPr>
        <p:blipFill>
          <a:blip r:embed="rId2"/>
          <a:stretch>
            <a:fillRect/>
          </a:stretch>
        </p:blipFill>
        <p:spPr>
          <a:xfrm>
            <a:off x="2486425" y="1669100"/>
            <a:ext cx="3784070" cy="865415"/>
          </a:xfrm>
          <a:prstGeom prst="rect">
            <a:avLst/>
          </a:prstGeom>
        </p:spPr>
      </p:pic>
      <p:pic>
        <p:nvPicPr>
          <p:cNvPr id="7" name="Picture 6">
            <a:extLst>
              <a:ext uri="{FF2B5EF4-FFF2-40B4-BE49-F238E27FC236}">
                <a16:creationId xmlns:a16="http://schemas.microsoft.com/office/drawing/2014/main" id="{368ACE7B-3672-40C3-3052-5CAB6ADE02CE}"/>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8" name="TextBox 7">
            <a:extLst>
              <a:ext uri="{FF2B5EF4-FFF2-40B4-BE49-F238E27FC236}">
                <a16:creationId xmlns:a16="http://schemas.microsoft.com/office/drawing/2014/main" id="{E3A412F3-8172-2045-8B37-BFBD31FD8F61}"/>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Tree>
    <p:extLst>
      <p:ext uri="{BB962C8B-B14F-4D97-AF65-F5344CB8AC3E}">
        <p14:creationId xmlns:p14="http://schemas.microsoft.com/office/powerpoint/2010/main" val="87286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n a pink spot&#10;&#10;Description automatically generated">
            <a:extLst>
              <a:ext uri="{FF2B5EF4-FFF2-40B4-BE49-F238E27FC236}">
                <a16:creationId xmlns:a16="http://schemas.microsoft.com/office/drawing/2014/main" id="{03F3CE3D-C138-F6BD-DE15-B5A94EAA6CBC}"/>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5" name="TextBox 4">
            <a:extLst>
              <a:ext uri="{FF2B5EF4-FFF2-40B4-BE49-F238E27FC236}">
                <a16:creationId xmlns:a16="http://schemas.microsoft.com/office/drawing/2014/main" id="{C380BF52-6911-2E92-6E89-40EA0F0D5A18}"/>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7" name="TextBox 6">
            <a:extLst>
              <a:ext uri="{FF2B5EF4-FFF2-40B4-BE49-F238E27FC236}">
                <a16:creationId xmlns:a16="http://schemas.microsoft.com/office/drawing/2014/main" id="{ECFD87FF-312E-DF6A-D8BB-E7056019A28A}"/>
              </a:ext>
            </a:extLst>
          </p:cNvPr>
          <p:cNvSpPr txBox="1"/>
          <p:nvPr/>
        </p:nvSpPr>
        <p:spPr>
          <a:xfrm>
            <a:off x="2107173" y="1530102"/>
            <a:ext cx="6147749" cy="369332"/>
          </a:xfrm>
          <a:prstGeom prst="rect">
            <a:avLst/>
          </a:prstGeom>
          <a:noFill/>
        </p:spPr>
        <p:txBody>
          <a:bodyPr wrap="square" lIns="91440" tIns="45720" rIns="91440" bIns="45720" rtlCol="0" anchor="t">
            <a:spAutoFit/>
          </a:bodyPr>
          <a:lstStyle/>
          <a:p>
            <a:r>
              <a:rPr lang="en-US" spc="600" err="1">
                <a:solidFill>
                  <a:srgbClr val="6B8A94"/>
                </a:solidFill>
                <a:latin typeface="Aileron"/>
              </a:rPr>
              <a:t>SalesFuel</a:t>
            </a:r>
            <a:endParaRPr lang="en-US" err="1"/>
          </a:p>
        </p:txBody>
      </p:sp>
      <p:sp>
        <p:nvSpPr>
          <p:cNvPr id="9" name="Title 1">
            <a:extLst>
              <a:ext uri="{FF2B5EF4-FFF2-40B4-BE49-F238E27FC236}">
                <a16:creationId xmlns:a16="http://schemas.microsoft.com/office/drawing/2014/main" id="{C903C3D4-F4D3-265C-4613-BC816AC69728}"/>
              </a:ext>
            </a:extLst>
          </p:cNvPr>
          <p:cNvSpPr txBox="1">
            <a:spLocks/>
          </p:cNvSpPr>
          <p:nvPr/>
        </p:nvSpPr>
        <p:spPr>
          <a:xfrm>
            <a:off x="1752067" y="649113"/>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solidFill>
                  <a:srgbClr val="706487"/>
                </a:solidFill>
                <a:latin typeface="Rufina"/>
              </a:rPr>
              <a:t>"What Salespeople Say"</a:t>
            </a:r>
            <a:endParaRPr lang="en-US"/>
          </a:p>
        </p:txBody>
      </p:sp>
      <p:sp>
        <p:nvSpPr>
          <p:cNvPr id="11" name="Rectangle 10">
            <a:extLst>
              <a:ext uri="{FF2B5EF4-FFF2-40B4-BE49-F238E27FC236}">
                <a16:creationId xmlns:a16="http://schemas.microsoft.com/office/drawing/2014/main" id="{054CADFF-7D39-9066-D058-06E4045CCC7C}"/>
              </a:ext>
            </a:extLst>
          </p:cNvPr>
          <p:cNvSpPr/>
          <p:nvPr/>
        </p:nvSpPr>
        <p:spPr>
          <a:xfrm>
            <a:off x="1393900" y="1759409"/>
            <a:ext cx="3091543" cy="2154436"/>
          </a:xfrm>
          <a:prstGeom prst="rect">
            <a:avLst/>
          </a:prstGeom>
        </p:spPr>
        <p:txBody>
          <a:bodyPr wrap="square" lIns="91440" tIns="45720" rIns="91440" bIns="45720" anchor="t">
            <a:spAutoFit/>
          </a:bodyPr>
          <a:lstStyle/>
          <a:p>
            <a:r>
              <a:rPr lang="en-US" sz="8000" b="1">
                <a:solidFill>
                  <a:srgbClr val="706488"/>
                </a:solidFill>
                <a:latin typeface="Calibri"/>
                <a:ea typeface="Calibri" charset="0"/>
                <a:cs typeface="Calibri"/>
              </a:rPr>
              <a:t>39</a:t>
            </a:r>
            <a:r>
              <a:rPr lang="en-US" sz="4400" b="1">
                <a:solidFill>
                  <a:srgbClr val="706488"/>
                </a:solidFill>
                <a:latin typeface="Calibri"/>
                <a:ea typeface="Calibri" charset="0"/>
                <a:cs typeface="Calibri"/>
              </a:rPr>
              <a:t>% </a:t>
            </a:r>
            <a:endParaRPr lang="en-US">
              <a:solidFill>
                <a:srgbClr val="C89799"/>
              </a:solidFill>
              <a:latin typeface="Calibri" charset="0"/>
              <a:ea typeface="Calibri" charset="0"/>
              <a:cs typeface="Calibri" charset="0"/>
            </a:endParaRPr>
          </a:p>
          <a:p>
            <a:r>
              <a:rPr lang="en-US" b="1">
                <a:solidFill>
                  <a:srgbClr val="83837E"/>
                </a:solidFill>
                <a:latin typeface="Aileron"/>
                <a:ea typeface="Calibri" charset="0"/>
                <a:cs typeface="Calibri"/>
              </a:rPr>
              <a:t>of respondents left jobs </a:t>
            </a:r>
            <a:endParaRPr lang="en-US">
              <a:solidFill>
                <a:srgbClr val="83837E"/>
              </a:solidFill>
              <a:latin typeface="Aileron"/>
              <a:ea typeface="Calibri" charset="0"/>
              <a:cs typeface="Calibri" charset="0"/>
            </a:endParaRPr>
          </a:p>
          <a:p>
            <a:r>
              <a:rPr lang="en-US" b="1">
                <a:solidFill>
                  <a:srgbClr val="83837E"/>
                </a:solidFill>
                <a:latin typeface="Aileron"/>
                <a:ea typeface="Calibri" charset="0"/>
                <a:cs typeface="Calibri"/>
              </a:rPr>
              <a:t>because they didn’t like their direct managers. </a:t>
            </a:r>
            <a:endParaRPr lang="en-US">
              <a:solidFill>
                <a:srgbClr val="6E6E71"/>
              </a:solidFill>
              <a:effectLst/>
              <a:latin typeface="Brandon Grotesque Regular" panose="020B0503020203060202" pitchFamily="34" charset="77"/>
              <a:ea typeface="Calibri" charset="0"/>
              <a:cs typeface="Calibri" charset="0"/>
            </a:endParaRPr>
          </a:p>
        </p:txBody>
      </p:sp>
      <p:sp>
        <p:nvSpPr>
          <p:cNvPr id="13" name="Rectangle 12">
            <a:extLst>
              <a:ext uri="{FF2B5EF4-FFF2-40B4-BE49-F238E27FC236}">
                <a16:creationId xmlns:a16="http://schemas.microsoft.com/office/drawing/2014/main" id="{F1DF25CE-04CD-1B57-6264-849C96E9A1FD}"/>
              </a:ext>
            </a:extLst>
          </p:cNvPr>
          <p:cNvSpPr/>
          <p:nvPr/>
        </p:nvSpPr>
        <p:spPr>
          <a:xfrm>
            <a:off x="3161506" y="3913845"/>
            <a:ext cx="4033159" cy="2154436"/>
          </a:xfrm>
          <a:prstGeom prst="rect">
            <a:avLst/>
          </a:prstGeom>
        </p:spPr>
        <p:txBody>
          <a:bodyPr wrap="square" lIns="91440" tIns="45720" rIns="91440" bIns="45720" anchor="t">
            <a:spAutoFit/>
          </a:bodyPr>
          <a:lstStyle/>
          <a:p>
            <a:r>
              <a:rPr lang="en-US" b="1">
                <a:solidFill>
                  <a:srgbClr val="83837E"/>
                </a:solidFill>
                <a:latin typeface="Aileron"/>
                <a:cs typeface="Calibri"/>
              </a:rPr>
              <a:t>Only</a:t>
            </a:r>
            <a:r>
              <a:rPr lang="en-US" b="1">
                <a:solidFill>
                  <a:srgbClr val="2B2626"/>
                </a:solidFill>
                <a:latin typeface="Calibri"/>
                <a:ea typeface="Calibri" charset="0"/>
                <a:cs typeface="Calibri"/>
              </a:rPr>
              <a:t> </a:t>
            </a:r>
            <a:r>
              <a:rPr lang="en-US" sz="8000" b="1">
                <a:solidFill>
                  <a:srgbClr val="789AB3"/>
                </a:solidFill>
                <a:latin typeface="Calibri"/>
                <a:ea typeface="Calibri" charset="0"/>
                <a:cs typeface="Calibri"/>
              </a:rPr>
              <a:t>20%</a:t>
            </a:r>
            <a:r>
              <a:rPr lang="en-US" sz="8000">
                <a:solidFill>
                  <a:srgbClr val="6B8A94"/>
                </a:solidFill>
                <a:latin typeface="Brandon Grotesque Regular"/>
              </a:rPr>
              <a:t> </a:t>
            </a:r>
            <a:endParaRPr lang="en-US" b="1">
              <a:solidFill>
                <a:srgbClr val="6B8A94"/>
              </a:solidFill>
              <a:latin typeface="Calibri" charset="0"/>
              <a:ea typeface="Calibri" charset="0"/>
              <a:cs typeface="Calibri" charset="0"/>
            </a:endParaRPr>
          </a:p>
          <a:p>
            <a:r>
              <a:rPr lang="en-US" b="1">
                <a:solidFill>
                  <a:srgbClr val="83837E"/>
                </a:solidFill>
                <a:latin typeface="Aileron"/>
                <a:cs typeface="Calibri"/>
              </a:rPr>
              <a:t>said their managers have meaningful discussions about their careers. </a:t>
            </a:r>
            <a:endParaRPr lang="en-US" b="1">
              <a:solidFill>
                <a:srgbClr val="83837E"/>
              </a:solidFill>
              <a:latin typeface="Aileron"/>
              <a:cs typeface="Calibri" charset="0"/>
            </a:endParaRPr>
          </a:p>
        </p:txBody>
      </p:sp>
      <p:sp>
        <p:nvSpPr>
          <p:cNvPr id="15" name="Rectangle 14">
            <a:extLst>
              <a:ext uri="{FF2B5EF4-FFF2-40B4-BE49-F238E27FC236}">
                <a16:creationId xmlns:a16="http://schemas.microsoft.com/office/drawing/2014/main" id="{8D01714B-702D-27B1-9646-B9F38C197BE8}"/>
              </a:ext>
            </a:extLst>
          </p:cNvPr>
          <p:cNvSpPr/>
          <p:nvPr/>
        </p:nvSpPr>
        <p:spPr>
          <a:xfrm>
            <a:off x="5182947" y="1712956"/>
            <a:ext cx="2775857" cy="2154436"/>
          </a:xfrm>
          <a:prstGeom prst="rect">
            <a:avLst/>
          </a:prstGeom>
        </p:spPr>
        <p:txBody>
          <a:bodyPr wrap="square" lIns="91440" tIns="45720" rIns="91440" bIns="45720" anchor="t">
            <a:spAutoFit/>
          </a:bodyPr>
          <a:lstStyle/>
          <a:p>
            <a:r>
              <a:rPr lang="en-US" sz="8000" b="1">
                <a:solidFill>
                  <a:srgbClr val="ADBA6A"/>
                </a:solidFill>
                <a:latin typeface="Calibri"/>
                <a:ea typeface="Calibri" charset="0"/>
                <a:cs typeface="Calibri"/>
              </a:rPr>
              <a:t>21%</a:t>
            </a:r>
            <a:r>
              <a:rPr lang="en-US" sz="8000" b="1">
                <a:solidFill>
                  <a:srgbClr val="19627F"/>
                </a:solidFill>
                <a:latin typeface="Calibri"/>
                <a:ea typeface="Calibri" charset="0"/>
                <a:cs typeface="Calibri"/>
              </a:rPr>
              <a:t> </a:t>
            </a:r>
            <a:endParaRPr lang="en-US" sz="8000" b="1">
              <a:solidFill>
                <a:srgbClr val="19627F"/>
              </a:solidFill>
              <a:latin typeface="Calibri" charset="0"/>
              <a:ea typeface="Calibri" charset="0"/>
              <a:cs typeface="Calibri" charset="0"/>
            </a:endParaRPr>
          </a:p>
          <a:p>
            <a:r>
              <a:rPr lang="en-US" b="1">
                <a:solidFill>
                  <a:srgbClr val="83837E"/>
                </a:solidFill>
                <a:latin typeface="Aileron"/>
                <a:cs typeface="Calibri"/>
              </a:rPr>
              <a:t>are looking for learning opportunities, training or education. </a:t>
            </a:r>
            <a:endParaRPr lang="en-US" b="1">
              <a:solidFill>
                <a:srgbClr val="83837E"/>
              </a:solidFill>
              <a:latin typeface="Aileron"/>
              <a:cs typeface="Calibri" charset="0"/>
            </a:endParaRPr>
          </a:p>
        </p:txBody>
      </p:sp>
      <p:sp>
        <p:nvSpPr>
          <p:cNvPr id="17" name="Rectangle 16">
            <a:extLst>
              <a:ext uri="{FF2B5EF4-FFF2-40B4-BE49-F238E27FC236}">
                <a16:creationId xmlns:a16="http://schemas.microsoft.com/office/drawing/2014/main" id="{96F01041-6658-DACE-0250-FB997B2D5E7A}"/>
              </a:ext>
            </a:extLst>
          </p:cNvPr>
          <p:cNvSpPr/>
          <p:nvPr/>
        </p:nvSpPr>
        <p:spPr>
          <a:xfrm>
            <a:off x="7960576" y="3910574"/>
            <a:ext cx="3556906" cy="2154436"/>
          </a:xfrm>
          <a:prstGeom prst="rect">
            <a:avLst/>
          </a:prstGeom>
        </p:spPr>
        <p:txBody>
          <a:bodyPr wrap="square" lIns="91440" tIns="45720" rIns="91440" bIns="45720" anchor="t">
            <a:spAutoFit/>
          </a:bodyPr>
          <a:lstStyle/>
          <a:p>
            <a:r>
              <a:rPr lang="en-US" sz="8000" b="1">
                <a:solidFill>
                  <a:srgbClr val="ADBA6A"/>
                </a:solidFill>
                <a:latin typeface="Calibri"/>
                <a:ea typeface="Calibri" charset="0"/>
                <a:cs typeface="Calibri"/>
              </a:rPr>
              <a:t>43%</a:t>
            </a:r>
            <a:r>
              <a:rPr lang="en-US">
                <a:solidFill>
                  <a:srgbClr val="C89799"/>
                </a:solidFill>
                <a:latin typeface="Brandon Grotesque Regular"/>
              </a:rPr>
              <a:t> </a:t>
            </a:r>
            <a:endParaRPr lang="en-US">
              <a:solidFill>
                <a:srgbClr val="C89799"/>
              </a:solidFill>
              <a:latin typeface="Brandon Grotesque Regular" panose="020B0503020203060202" pitchFamily="34" charset="77"/>
            </a:endParaRPr>
          </a:p>
          <a:p>
            <a:r>
              <a:rPr lang="en-US" b="1">
                <a:solidFill>
                  <a:srgbClr val="83837E"/>
                </a:solidFill>
                <a:latin typeface="Aileron"/>
                <a:cs typeface="Calibri"/>
              </a:rPr>
              <a:t>of surveyed salespeople only meet with their managers once a month or even less </a:t>
            </a:r>
            <a:endParaRPr lang="en-US" b="1">
              <a:solidFill>
                <a:srgbClr val="83837E"/>
              </a:solidFill>
              <a:latin typeface="Aileron"/>
              <a:cs typeface="Calibri" charset="0"/>
            </a:endParaRPr>
          </a:p>
        </p:txBody>
      </p:sp>
      <p:sp>
        <p:nvSpPr>
          <p:cNvPr id="27" name="Rectangle 26">
            <a:extLst>
              <a:ext uri="{FF2B5EF4-FFF2-40B4-BE49-F238E27FC236}">
                <a16:creationId xmlns:a16="http://schemas.microsoft.com/office/drawing/2014/main" id="{669F8B55-640E-62A5-BEFC-9730AD7411D4}"/>
              </a:ext>
            </a:extLst>
          </p:cNvPr>
          <p:cNvSpPr/>
          <p:nvPr/>
        </p:nvSpPr>
        <p:spPr>
          <a:xfrm>
            <a:off x="8254013" y="591667"/>
            <a:ext cx="3469821" cy="1877437"/>
          </a:xfrm>
          <a:prstGeom prst="rect">
            <a:avLst/>
          </a:prstGeom>
        </p:spPr>
        <p:txBody>
          <a:bodyPr wrap="square" lIns="91440" tIns="45720" rIns="91440" bIns="45720" anchor="t">
            <a:spAutoFit/>
          </a:bodyPr>
          <a:lstStyle/>
          <a:p>
            <a:r>
              <a:rPr lang="en-US" sz="8000" b="1">
                <a:solidFill>
                  <a:srgbClr val="789AB3"/>
                </a:solidFill>
                <a:latin typeface="Calibri"/>
                <a:ea typeface="Calibri" charset="0"/>
                <a:cs typeface="Calibri"/>
              </a:rPr>
              <a:t>49%</a:t>
            </a:r>
            <a:r>
              <a:rPr lang="en-US" sz="8000" b="1">
                <a:solidFill>
                  <a:srgbClr val="6B8A94"/>
                </a:solidFill>
                <a:latin typeface="Calibri"/>
                <a:ea typeface="Calibri" charset="0"/>
                <a:cs typeface="Calibri"/>
              </a:rPr>
              <a:t> </a:t>
            </a:r>
            <a:r>
              <a:rPr lang="en-US" b="1">
                <a:solidFill>
                  <a:srgbClr val="83837E"/>
                </a:solidFill>
                <a:latin typeface="Aileron"/>
                <a:cs typeface="Calibri"/>
              </a:rPr>
              <a:t>say their manager has coached them in ways that make a difference. </a:t>
            </a:r>
            <a:endParaRPr lang="en-US" b="1">
              <a:solidFill>
                <a:srgbClr val="83837E"/>
              </a:solidFill>
              <a:latin typeface="Aileron"/>
              <a:cs typeface="Calibri" charset="0"/>
            </a:endParaRPr>
          </a:p>
        </p:txBody>
      </p:sp>
      <p:sp>
        <p:nvSpPr>
          <p:cNvPr id="29" name="Rectangle 28">
            <a:extLst>
              <a:ext uri="{FF2B5EF4-FFF2-40B4-BE49-F238E27FC236}">
                <a16:creationId xmlns:a16="http://schemas.microsoft.com/office/drawing/2014/main" id="{2EA44655-0CCD-FC7E-84B0-EF087EC2ABB7}"/>
              </a:ext>
            </a:extLst>
          </p:cNvPr>
          <p:cNvSpPr/>
          <p:nvPr/>
        </p:nvSpPr>
        <p:spPr>
          <a:xfrm>
            <a:off x="8192834" y="333090"/>
            <a:ext cx="6096000" cy="261610"/>
          </a:xfrm>
          <a:prstGeom prst="rect">
            <a:avLst/>
          </a:prstGeom>
        </p:spPr>
        <p:txBody>
          <a:bodyPr wrap="square">
            <a:spAutoFit/>
          </a:bodyPr>
          <a:lstStyle/>
          <a:p>
            <a:r>
              <a:rPr lang="en-US" sz="1100" err="1">
                <a:solidFill>
                  <a:srgbClr val="6E6E71"/>
                </a:solidFill>
                <a:latin typeface="Aileron"/>
              </a:rPr>
              <a:t>SalesFuel</a:t>
            </a:r>
            <a:r>
              <a:rPr lang="en-US" sz="1100">
                <a:solidFill>
                  <a:srgbClr val="6E6E71"/>
                </a:solidFill>
                <a:latin typeface="Aileron"/>
              </a:rPr>
              <a:t> surveyed an online panel of 1,194 salespeople. </a:t>
            </a:r>
            <a:endParaRPr lang="en-US" sz="1100">
              <a:solidFill>
                <a:srgbClr val="6E6E71"/>
              </a:solidFill>
              <a:effectLst/>
              <a:latin typeface="Aileron"/>
            </a:endParaRPr>
          </a:p>
        </p:txBody>
      </p:sp>
    </p:spTree>
    <p:extLst>
      <p:ext uri="{BB962C8B-B14F-4D97-AF65-F5344CB8AC3E}">
        <p14:creationId xmlns:p14="http://schemas.microsoft.com/office/powerpoint/2010/main" val="445830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103D482-E275-E3FB-7D51-43DDFF462D1F}"/>
              </a:ext>
            </a:extLst>
          </p:cNvPr>
          <p:cNvSpPr txBox="1"/>
          <p:nvPr/>
        </p:nvSpPr>
        <p:spPr>
          <a:xfrm>
            <a:off x="2010608" y="3136138"/>
            <a:ext cx="5653296" cy="3001847"/>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sz="1600">
                <a:solidFill>
                  <a:schemeClr val="tx2"/>
                </a:solidFill>
                <a:latin typeface="Aileron Light"/>
              </a:rPr>
              <a:t>Only 24% of media leaders agree that they are adequately staffed to meet their digital revenue goals. </a:t>
            </a:r>
          </a:p>
          <a:p>
            <a:pPr marL="342900" indent="-342900">
              <a:lnSpc>
                <a:spcPct val="150000"/>
              </a:lnSpc>
              <a:buAutoNum type="arabicPeriod"/>
            </a:pPr>
            <a:r>
              <a:rPr lang="en-US" sz="1600">
                <a:solidFill>
                  <a:schemeClr val="tx2"/>
                </a:solidFill>
                <a:latin typeface="Aileron Light"/>
              </a:rPr>
              <a:t>53% of the media leaders did not agree that their staff is adequately trained to reach digital revenue goals. </a:t>
            </a:r>
          </a:p>
          <a:p>
            <a:pPr marL="342900" indent="-342900">
              <a:lnSpc>
                <a:spcPct val="150000"/>
              </a:lnSpc>
              <a:buAutoNum type="arabicPeriod"/>
            </a:pPr>
            <a:r>
              <a:rPr lang="en-US" sz="1600">
                <a:solidFill>
                  <a:schemeClr val="tx2"/>
                </a:solidFill>
                <a:latin typeface="Aileron Light"/>
              </a:rPr>
              <a:t>Talent recruitment/retention was the #1 challenge cited by CEOs, VPs of Digital and media leaders across the board. </a:t>
            </a:r>
          </a:p>
          <a:p>
            <a:pPr marL="342900" indent="-342900">
              <a:lnSpc>
                <a:spcPct val="150000"/>
              </a:lnSpc>
              <a:buFontTx/>
              <a:buAutoNum type="arabicPeriod"/>
            </a:pPr>
            <a:r>
              <a:rPr lang="en-US" sz="1600">
                <a:solidFill>
                  <a:schemeClr val="tx2"/>
                </a:solidFill>
                <a:latin typeface="Aileron Light"/>
              </a:rPr>
              <a:t>The employee net promoter score of 3, for much of the industry.</a:t>
            </a:r>
          </a:p>
        </p:txBody>
      </p:sp>
      <p:sp>
        <p:nvSpPr>
          <p:cNvPr id="14" name="TextBox 13">
            <a:extLst>
              <a:ext uri="{FF2B5EF4-FFF2-40B4-BE49-F238E27FC236}">
                <a16:creationId xmlns:a16="http://schemas.microsoft.com/office/drawing/2014/main" id="{F5E179F1-079C-65B8-A468-175C04A097BB}"/>
              </a:ext>
            </a:extLst>
          </p:cNvPr>
          <p:cNvSpPr txBox="1"/>
          <p:nvPr/>
        </p:nvSpPr>
        <p:spPr>
          <a:xfrm>
            <a:off x="2010608" y="2225965"/>
            <a:ext cx="5949774" cy="646331"/>
          </a:xfrm>
          <a:prstGeom prst="rect">
            <a:avLst/>
          </a:prstGeom>
          <a:noFill/>
        </p:spPr>
        <p:txBody>
          <a:bodyPr wrap="square" lIns="91440" tIns="45720" rIns="91440" bIns="45720" rtlCol="0" anchor="t">
            <a:spAutoFit/>
          </a:bodyPr>
          <a:lstStyle/>
          <a:p>
            <a:r>
              <a:rPr lang="en-US" b="1" spc="600">
                <a:solidFill>
                  <a:srgbClr val="6B8A94"/>
                </a:solidFill>
                <a:latin typeface="Aileron SemiBold"/>
              </a:rPr>
              <a:t>And, we need talented sales professionals more than ever</a:t>
            </a:r>
            <a:endParaRPr lang="en-US"/>
          </a:p>
        </p:txBody>
      </p:sp>
      <p:cxnSp>
        <p:nvCxnSpPr>
          <p:cNvPr id="15" name="Straight Connector 14">
            <a:extLst>
              <a:ext uri="{FF2B5EF4-FFF2-40B4-BE49-F238E27FC236}">
                <a16:creationId xmlns:a16="http://schemas.microsoft.com/office/drawing/2014/main" id="{3AD72AE1-D1BF-2548-4136-2783E1716347}"/>
              </a:ext>
            </a:extLst>
          </p:cNvPr>
          <p:cNvCxnSpPr>
            <a:cxnSpLocks/>
          </p:cNvCxnSpPr>
          <p:nvPr/>
        </p:nvCxnSpPr>
        <p:spPr>
          <a:xfrm>
            <a:off x="2011465" y="2012951"/>
            <a:ext cx="14511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22D694-E43F-25C2-0F3E-483B0217DEA0}"/>
              </a:ext>
            </a:extLst>
          </p:cNvPr>
          <p:cNvSpPr txBox="1"/>
          <p:nvPr/>
        </p:nvSpPr>
        <p:spPr>
          <a:xfrm>
            <a:off x="1788666" y="627226"/>
            <a:ext cx="9235019" cy="1323439"/>
          </a:xfrm>
          <a:prstGeom prst="rect">
            <a:avLst/>
          </a:prstGeom>
          <a:noFill/>
        </p:spPr>
        <p:txBody>
          <a:bodyPr wrap="square" lIns="91440" tIns="45720" rIns="91440" bIns="45720" anchor="t">
            <a:spAutoFit/>
          </a:bodyPr>
          <a:lstStyle/>
          <a:p>
            <a:r>
              <a:rPr lang="en-US" sz="4000">
                <a:solidFill>
                  <a:srgbClr val="706487"/>
                </a:solidFill>
                <a:latin typeface="Rufina"/>
                <a:ea typeface="+mn-lt"/>
                <a:cs typeface="+mn-lt"/>
              </a:rPr>
              <a:t>Recruiting Tactics of the Past Won't Work in Today's Reality</a:t>
            </a:r>
            <a:endParaRPr lang="en-US"/>
          </a:p>
        </p:txBody>
      </p:sp>
      <p:sp>
        <p:nvSpPr>
          <p:cNvPr id="18" name="Rectangle 17">
            <a:extLst>
              <a:ext uri="{FF2B5EF4-FFF2-40B4-BE49-F238E27FC236}">
                <a16:creationId xmlns:a16="http://schemas.microsoft.com/office/drawing/2014/main" id="{BB5DB956-A3E4-153B-11A9-E0035E43C5C7}"/>
              </a:ext>
            </a:extLst>
          </p:cNvPr>
          <p:cNvSpPr/>
          <p:nvPr/>
        </p:nvSpPr>
        <p:spPr>
          <a:xfrm>
            <a:off x="7765961" y="2051234"/>
            <a:ext cx="3622239" cy="3707548"/>
          </a:xfrm>
          <a:prstGeom prst="rect">
            <a:avLst/>
          </a:prstGeom>
          <a:solidFill>
            <a:schemeClr val="bg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ileron" pitchFamily="2" charset="77"/>
            </a:endParaRPr>
          </a:p>
        </p:txBody>
      </p:sp>
      <p:pic>
        <p:nvPicPr>
          <p:cNvPr id="21" name="Picture 20">
            <a:extLst>
              <a:ext uri="{FF2B5EF4-FFF2-40B4-BE49-F238E27FC236}">
                <a16:creationId xmlns:a16="http://schemas.microsoft.com/office/drawing/2014/main" id="{7D1BC437-23D9-3808-5BFA-864B8E4449B4}"/>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22" name="TextBox 21">
            <a:extLst>
              <a:ext uri="{FF2B5EF4-FFF2-40B4-BE49-F238E27FC236}">
                <a16:creationId xmlns:a16="http://schemas.microsoft.com/office/drawing/2014/main" id="{B222A7C6-41FC-5206-F282-50E0337CC32A}"/>
              </a:ext>
            </a:extLst>
          </p:cNvPr>
          <p:cNvSpPr txBox="1"/>
          <p:nvPr/>
        </p:nvSpPr>
        <p:spPr>
          <a:xfrm>
            <a:off x="900113" y="6340740"/>
            <a:ext cx="10339136"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grpSp>
        <p:nvGrpSpPr>
          <p:cNvPr id="5" name="Group 4">
            <a:extLst>
              <a:ext uri="{FF2B5EF4-FFF2-40B4-BE49-F238E27FC236}">
                <a16:creationId xmlns:a16="http://schemas.microsoft.com/office/drawing/2014/main" id="{1D4545E4-F53D-9DB9-481A-A8A9CF4AF389}"/>
              </a:ext>
            </a:extLst>
          </p:cNvPr>
          <p:cNvGrpSpPr>
            <a:grpSpLocks noChangeAspect="1"/>
          </p:cNvGrpSpPr>
          <p:nvPr/>
        </p:nvGrpSpPr>
        <p:grpSpPr>
          <a:xfrm>
            <a:off x="7767177" y="2053140"/>
            <a:ext cx="3600360" cy="3692604"/>
            <a:chOff x="6096000" y="0"/>
            <a:chExt cx="6096000" cy="6238875"/>
          </a:xfrm>
        </p:grpSpPr>
        <p:pic>
          <p:nvPicPr>
            <p:cNvPr id="3" name="Picture 2">
              <a:extLst>
                <a:ext uri="{FF2B5EF4-FFF2-40B4-BE49-F238E27FC236}">
                  <a16:creationId xmlns:a16="http://schemas.microsoft.com/office/drawing/2014/main" id="{A37B9CCA-C95C-4886-5772-7F9828F6BC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33" r="26508" b="9028"/>
            <a:stretch/>
          </p:blipFill>
          <p:spPr>
            <a:xfrm flipH="1">
              <a:off x="6096000" y="0"/>
              <a:ext cx="6096000" cy="6238875"/>
            </a:xfrm>
            <a:prstGeom prst="rect">
              <a:avLst/>
            </a:prstGeom>
          </p:spPr>
        </p:pic>
        <p:sp>
          <p:nvSpPr>
            <p:cNvPr id="4" name="Rectangle 3">
              <a:extLst>
                <a:ext uri="{FF2B5EF4-FFF2-40B4-BE49-F238E27FC236}">
                  <a16:creationId xmlns:a16="http://schemas.microsoft.com/office/drawing/2014/main" id="{25974B97-FB6A-D839-1EB0-58D9B06E32E2}"/>
                </a:ext>
              </a:extLst>
            </p:cNvPr>
            <p:cNvSpPr/>
            <p:nvPr/>
          </p:nvSpPr>
          <p:spPr>
            <a:xfrm>
              <a:off x="6096000" y="0"/>
              <a:ext cx="4038600" cy="6238875"/>
            </a:xfrm>
            <a:prstGeom prst="rect">
              <a:avLst/>
            </a:prstGeom>
            <a:gradFill>
              <a:gsLst>
                <a:gs pos="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1843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889D208-E511-5E3B-5A05-AE5D79D99052}"/>
              </a:ext>
            </a:extLst>
          </p:cNvPr>
          <p:cNvSpPr txBox="1"/>
          <p:nvPr/>
        </p:nvSpPr>
        <p:spPr>
          <a:xfrm>
            <a:off x="1752066" y="1411733"/>
            <a:ext cx="6147749" cy="369332"/>
          </a:xfrm>
          <a:prstGeom prst="rect">
            <a:avLst/>
          </a:prstGeom>
          <a:noFill/>
        </p:spPr>
        <p:txBody>
          <a:bodyPr wrap="square" lIns="91440" tIns="45720" rIns="91440" bIns="45720" rtlCol="0" anchor="t">
            <a:spAutoFit/>
          </a:bodyPr>
          <a:lstStyle/>
          <a:p>
            <a:r>
              <a:rPr lang="en-US" spc="600">
                <a:solidFill>
                  <a:srgbClr val="6B8A94"/>
                </a:solidFill>
                <a:latin typeface="Aileron"/>
              </a:rPr>
              <a:t>MAKE A PROMISE... AND KEEP IT.</a:t>
            </a:r>
            <a:endParaRPr lang="en-US"/>
          </a:p>
        </p:txBody>
      </p:sp>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latin typeface="Rufina"/>
              </a:rPr>
              <a:t>How to Fix it?</a:t>
            </a:r>
            <a:endParaRPr lang="en-US"/>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63504" y="1968442"/>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grpSp>
        <p:nvGrpSpPr>
          <p:cNvPr id="8" name="Group 7">
            <a:extLst>
              <a:ext uri="{FF2B5EF4-FFF2-40B4-BE49-F238E27FC236}">
                <a16:creationId xmlns:a16="http://schemas.microsoft.com/office/drawing/2014/main" id="{7F781CCF-F6A7-DEB5-E1BE-4C10D8724CD3}"/>
              </a:ext>
            </a:extLst>
          </p:cNvPr>
          <p:cNvGrpSpPr/>
          <p:nvPr/>
        </p:nvGrpSpPr>
        <p:grpSpPr>
          <a:xfrm>
            <a:off x="5058383" y="2334650"/>
            <a:ext cx="3426571" cy="1962697"/>
            <a:chOff x="920816" y="2053524"/>
            <a:chExt cx="1294484" cy="815037"/>
          </a:xfrm>
          <a:solidFill>
            <a:srgbClr val="FBDFD0"/>
          </a:solidFill>
        </p:grpSpPr>
        <p:sp>
          <p:nvSpPr>
            <p:cNvPr id="4" name="Rectangle: Rounded Corners 3">
              <a:extLst>
                <a:ext uri="{FF2B5EF4-FFF2-40B4-BE49-F238E27FC236}">
                  <a16:creationId xmlns:a16="http://schemas.microsoft.com/office/drawing/2014/main" id="{CF40997C-F716-3743-0115-EC72336C42CA}"/>
                </a:ext>
              </a:extLst>
            </p:cNvPr>
            <p:cNvSpPr/>
            <p:nvPr/>
          </p:nvSpPr>
          <p:spPr>
            <a:xfrm rot="18900000">
              <a:off x="920816" y="2233116"/>
              <a:ext cx="455856" cy="455857"/>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Rounded Corners 4">
              <a:extLst>
                <a:ext uri="{FF2B5EF4-FFF2-40B4-BE49-F238E27FC236}">
                  <a16:creationId xmlns:a16="http://schemas.microsoft.com/office/drawing/2014/main" id="{B9E88175-DF90-298E-8C82-FA2F57BAF566}"/>
                </a:ext>
              </a:extLst>
            </p:cNvPr>
            <p:cNvSpPr/>
            <p:nvPr/>
          </p:nvSpPr>
          <p:spPr>
            <a:xfrm rot="18900000">
              <a:off x="1759444" y="2233117"/>
              <a:ext cx="455856" cy="455857"/>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CEF4422-6EC9-0506-EA50-C936E04D6A20}"/>
                </a:ext>
              </a:extLst>
            </p:cNvPr>
            <p:cNvSpPr/>
            <p:nvPr/>
          </p:nvSpPr>
          <p:spPr>
            <a:xfrm rot="2700000">
              <a:off x="1160540" y="2053524"/>
              <a:ext cx="815037" cy="815038"/>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BB3C7C9C-0960-93E5-7F65-4A9060119FBC}"/>
              </a:ext>
            </a:extLst>
          </p:cNvPr>
          <p:cNvGrpSpPr/>
          <p:nvPr/>
        </p:nvGrpSpPr>
        <p:grpSpPr>
          <a:xfrm>
            <a:off x="1828423" y="3459096"/>
            <a:ext cx="2823985" cy="2243486"/>
            <a:chOff x="920816" y="2053524"/>
            <a:chExt cx="1294484" cy="815037"/>
          </a:xfrm>
          <a:solidFill>
            <a:srgbClr val="FBDFD0"/>
          </a:solidFill>
        </p:grpSpPr>
        <p:sp>
          <p:nvSpPr>
            <p:cNvPr id="10" name="Rectangle: Rounded Corners 9">
              <a:extLst>
                <a:ext uri="{FF2B5EF4-FFF2-40B4-BE49-F238E27FC236}">
                  <a16:creationId xmlns:a16="http://schemas.microsoft.com/office/drawing/2014/main" id="{05D209BB-F4F1-C997-5BAF-55B5AC8DBD4C}"/>
                </a:ext>
              </a:extLst>
            </p:cNvPr>
            <p:cNvSpPr/>
            <p:nvPr/>
          </p:nvSpPr>
          <p:spPr>
            <a:xfrm rot="18900000">
              <a:off x="920816" y="2233116"/>
              <a:ext cx="455856" cy="455857"/>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Rounded Corners 10">
              <a:extLst>
                <a:ext uri="{FF2B5EF4-FFF2-40B4-BE49-F238E27FC236}">
                  <a16:creationId xmlns:a16="http://schemas.microsoft.com/office/drawing/2014/main" id="{27B5480A-1F47-962C-DA85-BFB4C3BAFAF1}"/>
                </a:ext>
              </a:extLst>
            </p:cNvPr>
            <p:cNvSpPr/>
            <p:nvPr/>
          </p:nvSpPr>
          <p:spPr>
            <a:xfrm rot="18900000">
              <a:off x="1759444" y="2233117"/>
              <a:ext cx="455856" cy="455857"/>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2B072C2-07D5-CA41-C0C9-7ADDE96C23A1}"/>
                </a:ext>
              </a:extLst>
            </p:cNvPr>
            <p:cNvSpPr/>
            <p:nvPr/>
          </p:nvSpPr>
          <p:spPr>
            <a:xfrm rot="2700000">
              <a:off x="1160540" y="2053524"/>
              <a:ext cx="815037" cy="815038"/>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F8870F9-4471-DE35-15FA-BC56EC2BF685}"/>
              </a:ext>
            </a:extLst>
          </p:cNvPr>
          <p:cNvGrpSpPr/>
          <p:nvPr/>
        </p:nvGrpSpPr>
        <p:grpSpPr>
          <a:xfrm>
            <a:off x="9719721" y="3263830"/>
            <a:ext cx="360363" cy="360363"/>
            <a:chOff x="9166226" y="3952875"/>
            <a:chExt cx="360363" cy="360363"/>
          </a:xfrm>
          <a:solidFill>
            <a:schemeClr val="bg1"/>
          </a:solidFill>
        </p:grpSpPr>
        <p:sp>
          <p:nvSpPr>
            <p:cNvPr id="15" name="Freeform 24">
              <a:extLst>
                <a:ext uri="{FF2B5EF4-FFF2-40B4-BE49-F238E27FC236}">
                  <a16:creationId xmlns:a16="http://schemas.microsoft.com/office/drawing/2014/main" id="{9562E8FF-D03A-42B1-7C13-C05666944D47}"/>
                </a:ext>
              </a:extLst>
            </p:cNvPr>
            <p:cNvSpPr>
              <a:spLocks/>
            </p:cNvSpPr>
            <p:nvPr/>
          </p:nvSpPr>
          <p:spPr bwMode="auto">
            <a:xfrm>
              <a:off x="9166226" y="4071938"/>
              <a:ext cx="360363" cy="241300"/>
            </a:xfrm>
            <a:custGeom>
              <a:avLst/>
              <a:gdLst>
                <a:gd name="T0" fmla="*/ 94 w 96"/>
                <a:gd name="T1" fmla="*/ 60 h 64"/>
                <a:gd name="T2" fmla="*/ 92 w 96"/>
                <a:gd name="T3" fmla="*/ 60 h 64"/>
                <a:gd name="T4" fmla="*/ 92 w 96"/>
                <a:gd name="T5" fmla="*/ 2 h 64"/>
                <a:gd name="T6" fmla="*/ 90 w 96"/>
                <a:gd name="T7" fmla="*/ 0 h 64"/>
                <a:gd name="T8" fmla="*/ 78 w 96"/>
                <a:gd name="T9" fmla="*/ 0 h 64"/>
                <a:gd name="T10" fmla="*/ 76 w 96"/>
                <a:gd name="T11" fmla="*/ 2 h 64"/>
                <a:gd name="T12" fmla="*/ 76 w 96"/>
                <a:gd name="T13" fmla="*/ 60 h 64"/>
                <a:gd name="T14" fmla="*/ 68 w 96"/>
                <a:gd name="T15" fmla="*/ 60 h 64"/>
                <a:gd name="T16" fmla="*/ 68 w 96"/>
                <a:gd name="T17" fmla="*/ 30 h 64"/>
                <a:gd name="T18" fmla="*/ 66 w 96"/>
                <a:gd name="T19" fmla="*/ 28 h 64"/>
                <a:gd name="T20" fmla="*/ 54 w 96"/>
                <a:gd name="T21" fmla="*/ 28 h 64"/>
                <a:gd name="T22" fmla="*/ 52 w 96"/>
                <a:gd name="T23" fmla="*/ 30 h 64"/>
                <a:gd name="T24" fmla="*/ 52 w 96"/>
                <a:gd name="T25" fmla="*/ 60 h 64"/>
                <a:gd name="T26" fmla="*/ 44 w 96"/>
                <a:gd name="T27" fmla="*/ 60 h 64"/>
                <a:gd name="T28" fmla="*/ 44 w 96"/>
                <a:gd name="T29" fmla="*/ 22 h 64"/>
                <a:gd name="T30" fmla="*/ 42 w 96"/>
                <a:gd name="T31" fmla="*/ 20 h 64"/>
                <a:gd name="T32" fmla="*/ 30 w 96"/>
                <a:gd name="T33" fmla="*/ 20 h 64"/>
                <a:gd name="T34" fmla="*/ 28 w 96"/>
                <a:gd name="T35" fmla="*/ 22 h 64"/>
                <a:gd name="T36" fmla="*/ 28 w 96"/>
                <a:gd name="T37" fmla="*/ 60 h 64"/>
                <a:gd name="T38" fmla="*/ 20 w 96"/>
                <a:gd name="T39" fmla="*/ 60 h 64"/>
                <a:gd name="T40" fmla="*/ 20 w 96"/>
                <a:gd name="T41" fmla="*/ 42 h 64"/>
                <a:gd name="T42" fmla="*/ 18 w 96"/>
                <a:gd name="T43" fmla="*/ 40 h 64"/>
                <a:gd name="T44" fmla="*/ 6 w 96"/>
                <a:gd name="T45" fmla="*/ 40 h 64"/>
                <a:gd name="T46" fmla="*/ 4 w 96"/>
                <a:gd name="T47" fmla="*/ 42 h 64"/>
                <a:gd name="T48" fmla="*/ 4 w 96"/>
                <a:gd name="T49" fmla="*/ 60 h 64"/>
                <a:gd name="T50" fmla="*/ 2 w 96"/>
                <a:gd name="T51" fmla="*/ 60 h 64"/>
                <a:gd name="T52" fmla="*/ 0 w 96"/>
                <a:gd name="T53" fmla="*/ 62 h 64"/>
                <a:gd name="T54" fmla="*/ 2 w 96"/>
                <a:gd name="T55" fmla="*/ 64 h 64"/>
                <a:gd name="T56" fmla="*/ 94 w 96"/>
                <a:gd name="T57" fmla="*/ 64 h 64"/>
                <a:gd name="T58" fmla="*/ 96 w 96"/>
                <a:gd name="T59" fmla="*/ 62 h 64"/>
                <a:gd name="T60" fmla="*/ 94 w 96"/>
                <a:gd name="T6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64">
                  <a:moveTo>
                    <a:pt x="94" y="60"/>
                  </a:moveTo>
                  <a:cubicBezTo>
                    <a:pt x="92" y="60"/>
                    <a:pt x="92" y="60"/>
                    <a:pt x="92" y="60"/>
                  </a:cubicBezTo>
                  <a:cubicBezTo>
                    <a:pt x="92" y="2"/>
                    <a:pt x="92" y="2"/>
                    <a:pt x="92" y="2"/>
                  </a:cubicBezTo>
                  <a:cubicBezTo>
                    <a:pt x="92" y="1"/>
                    <a:pt x="91" y="0"/>
                    <a:pt x="90" y="0"/>
                  </a:cubicBezTo>
                  <a:cubicBezTo>
                    <a:pt x="78" y="0"/>
                    <a:pt x="78" y="0"/>
                    <a:pt x="78" y="0"/>
                  </a:cubicBezTo>
                  <a:cubicBezTo>
                    <a:pt x="77" y="0"/>
                    <a:pt x="76" y="1"/>
                    <a:pt x="76" y="2"/>
                  </a:cubicBezTo>
                  <a:cubicBezTo>
                    <a:pt x="76" y="60"/>
                    <a:pt x="76" y="60"/>
                    <a:pt x="76" y="60"/>
                  </a:cubicBezTo>
                  <a:cubicBezTo>
                    <a:pt x="68" y="60"/>
                    <a:pt x="68" y="60"/>
                    <a:pt x="68" y="60"/>
                  </a:cubicBezTo>
                  <a:cubicBezTo>
                    <a:pt x="68" y="30"/>
                    <a:pt x="68" y="30"/>
                    <a:pt x="68" y="30"/>
                  </a:cubicBezTo>
                  <a:cubicBezTo>
                    <a:pt x="68" y="29"/>
                    <a:pt x="67" y="28"/>
                    <a:pt x="66" y="28"/>
                  </a:cubicBezTo>
                  <a:cubicBezTo>
                    <a:pt x="54" y="28"/>
                    <a:pt x="54" y="28"/>
                    <a:pt x="54" y="28"/>
                  </a:cubicBezTo>
                  <a:cubicBezTo>
                    <a:pt x="53" y="28"/>
                    <a:pt x="52" y="29"/>
                    <a:pt x="52" y="30"/>
                  </a:cubicBezTo>
                  <a:cubicBezTo>
                    <a:pt x="52" y="60"/>
                    <a:pt x="52" y="60"/>
                    <a:pt x="52" y="60"/>
                  </a:cubicBezTo>
                  <a:cubicBezTo>
                    <a:pt x="44" y="60"/>
                    <a:pt x="44" y="60"/>
                    <a:pt x="44" y="60"/>
                  </a:cubicBezTo>
                  <a:cubicBezTo>
                    <a:pt x="44" y="22"/>
                    <a:pt x="44" y="22"/>
                    <a:pt x="44" y="22"/>
                  </a:cubicBezTo>
                  <a:cubicBezTo>
                    <a:pt x="44" y="21"/>
                    <a:pt x="43" y="20"/>
                    <a:pt x="42" y="20"/>
                  </a:cubicBezTo>
                  <a:cubicBezTo>
                    <a:pt x="30" y="20"/>
                    <a:pt x="30" y="20"/>
                    <a:pt x="30" y="20"/>
                  </a:cubicBezTo>
                  <a:cubicBezTo>
                    <a:pt x="29" y="20"/>
                    <a:pt x="28" y="21"/>
                    <a:pt x="28" y="22"/>
                  </a:cubicBezTo>
                  <a:cubicBezTo>
                    <a:pt x="28" y="60"/>
                    <a:pt x="28" y="60"/>
                    <a:pt x="28" y="60"/>
                  </a:cubicBezTo>
                  <a:cubicBezTo>
                    <a:pt x="20" y="60"/>
                    <a:pt x="20" y="60"/>
                    <a:pt x="20" y="60"/>
                  </a:cubicBezTo>
                  <a:cubicBezTo>
                    <a:pt x="20" y="42"/>
                    <a:pt x="20" y="42"/>
                    <a:pt x="20" y="42"/>
                  </a:cubicBezTo>
                  <a:cubicBezTo>
                    <a:pt x="20" y="41"/>
                    <a:pt x="19" y="40"/>
                    <a:pt x="18" y="40"/>
                  </a:cubicBezTo>
                  <a:cubicBezTo>
                    <a:pt x="6" y="40"/>
                    <a:pt x="6" y="40"/>
                    <a:pt x="6" y="40"/>
                  </a:cubicBezTo>
                  <a:cubicBezTo>
                    <a:pt x="5" y="40"/>
                    <a:pt x="4" y="41"/>
                    <a:pt x="4" y="42"/>
                  </a:cubicBezTo>
                  <a:cubicBezTo>
                    <a:pt x="4" y="60"/>
                    <a:pt x="4" y="60"/>
                    <a:pt x="4" y="60"/>
                  </a:cubicBezTo>
                  <a:cubicBezTo>
                    <a:pt x="2" y="60"/>
                    <a:pt x="2" y="60"/>
                    <a:pt x="2" y="60"/>
                  </a:cubicBezTo>
                  <a:cubicBezTo>
                    <a:pt x="1" y="60"/>
                    <a:pt x="0" y="61"/>
                    <a:pt x="0" y="62"/>
                  </a:cubicBezTo>
                  <a:cubicBezTo>
                    <a:pt x="0" y="63"/>
                    <a:pt x="1" y="64"/>
                    <a:pt x="2" y="64"/>
                  </a:cubicBezTo>
                  <a:cubicBezTo>
                    <a:pt x="94" y="64"/>
                    <a:pt x="94" y="64"/>
                    <a:pt x="94" y="64"/>
                  </a:cubicBezTo>
                  <a:cubicBezTo>
                    <a:pt x="95" y="64"/>
                    <a:pt x="96" y="63"/>
                    <a:pt x="96" y="62"/>
                  </a:cubicBezTo>
                  <a:cubicBezTo>
                    <a:pt x="96" y="61"/>
                    <a:pt x="95"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16" name="Freeform 25">
              <a:extLst>
                <a:ext uri="{FF2B5EF4-FFF2-40B4-BE49-F238E27FC236}">
                  <a16:creationId xmlns:a16="http://schemas.microsoft.com/office/drawing/2014/main" id="{7D615E9E-FDEF-60AA-3880-A1B844147E1B}"/>
                </a:ext>
              </a:extLst>
            </p:cNvPr>
            <p:cNvSpPr>
              <a:spLocks/>
            </p:cNvSpPr>
            <p:nvPr/>
          </p:nvSpPr>
          <p:spPr bwMode="auto">
            <a:xfrm>
              <a:off x="9188451" y="3952875"/>
              <a:ext cx="315913" cy="195263"/>
            </a:xfrm>
            <a:custGeom>
              <a:avLst/>
              <a:gdLst>
                <a:gd name="T0" fmla="*/ 6 w 84"/>
                <a:gd name="T1" fmla="*/ 52 h 52"/>
                <a:gd name="T2" fmla="*/ 12 w 84"/>
                <a:gd name="T3" fmla="*/ 46 h 52"/>
                <a:gd name="T4" fmla="*/ 12 w 84"/>
                <a:gd name="T5" fmla="*/ 44 h 52"/>
                <a:gd name="T6" fmla="*/ 27 w 84"/>
                <a:gd name="T7" fmla="*/ 31 h 52"/>
                <a:gd name="T8" fmla="*/ 30 w 84"/>
                <a:gd name="T9" fmla="*/ 32 h 52"/>
                <a:gd name="T10" fmla="*/ 35 w 84"/>
                <a:gd name="T11" fmla="*/ 30 h 52"/>
                <a:gd name="T12" fmla="*/ 48 w 84"/>
                <a:gd name="T13" fmla="*/ 34 h 52"/>
                <a:gd name="T14" fmla="*/ 54 w 84"/>
                <a:gd name="T15" fmla="*/ 40 h 52"/>
                <a:gd name="T16" fmla="*/ 60 w 84"/>
                <a:gd name="T17" fmla="*/ 34 h 52"/>
                <a:gd name="T18" fmla="*/ 59 w 84"/>
                <a:gd name="T19" fmla="*/ 31 h 52"/>
                <a:gd name="T20" fmla="*/ 76 w 84"/>
                <a:gd name="T21" fmla="*/ 12 h 52"/>
                <a:gd name="T22" fmla="*/ 78 w 84"/>
                <a:gd name="T23" fmla="*/ 12 h 52"/>
                <a:gd name="T24" fmla="*/ 84 w 84"/>
                <a:gd name="T25" fmla="*/ 6 h 52"/>
                <a:gd name="T26" fmla="*/ 78 w 84"/>
                <a:gd name="T27" fmla="*/ 0 h 52"/>
                <a:gd name="T28" fmla="*/ 72 w 84"/>
                <a:gd name="T29" fmla="*/ 6 h 52"/>
                <a:gd name="T30" fmla="*/ 73 w 84"/>
                <a:gd name="T31" fmla="*/ 9 h 52"/>
                <a:gd name="T32" fmla="*/ 56 w 84"/>
                <a:gd name="T33" fmla="*/ 28 h 52"/>
                <a:gd name="T34" fmla="*/ 54 w 84"/>
                <a:gd name="T35" fmla="*/ 28 h 52"/>
                <a:gd name="T36" fmla="*/ 49 w 84"/>
                <a:gd name="T37" fmla="*/ 30 h 52"/>
                <a:gd name="T38" fmla="*/ 36 w 84"/>
                <a:gd name="T39" fmla="*/ 26 h 52"/>
                <a:gd name="T40" fmla="*/ 30 w 84"/>
                <a:gd name="T41" fmla="*/ 20 h 52"/>
                <a:gd name="T42" fmla="*/ 24 w 84"/>
                <a:gd name="T43" fmla="*/ 26 h 52"/>
                <a:gd name="T44" fmla="*/ 24 w 84"/>
                <a:gd name="T45" fmla="*/ 28 h 52"/>
                <a:gd name="T46" fmla="*/ 9 w 84"/>
                <a:gd name="T47" fmla="*/ 41 h 52"/>
                <a:gd name="T48" fmla="*/ 6 w 84"/>
                <a:gd name="T49" fmla="*/ 40 h 52"/>
                <a:gd name="T50" fmla="*/ 0 w 84"/>
                <a:gd name="T51" fmla="*/ 46 h 52"/>
                <a:gd name="T52" fmla="*/ 6 w 84"/>
                <a:gd name="T5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52">
                  <a:moveTo>
                    <a:pt x="6" y="52"/>
                  </a:moveTo>
                  <a:cubicBezTo>
                    <a:pt x="9" y="52"/>
                    <a:pt x="12" y="49"/>
                    <a:pt x="12" y="46"/>
                  </a:cubicBezTo>
                  <a:cubicBezTo>
                    <a:pt x="12" y="45"/>
                    <a:pt x="12" y="45"/>
                    <a:pt x="12" y="44"/>
                  </a:cubicBezTo>
                  <a:cubicBezTo>
                    <a:pt x="27" y="31"/>
                    <a:pt x="27" y="31"/>
                    <a:pt x="27" y="31"/>
                  </a:cubicBezTo>
                  <a:cubicBezTo>
                    <a:pt x="28" y="32"/>
                    <a:pt x="29" y="32"/>
                    <a:pt x="30" y="32"/>
                  </a:cubicBezTo>
                  <a:cubicBezTo>
                    <a:pt x="32" y="32"/>
                    <a:pt x="34" y="31"/>
                    <a:pt x="35" y="30"/>
                  </a:cubicBezTo>
                  <a:cubicBezTo>
                    <a:pt x="48" y="34"/>
                    <a:pt x="48" y="34"/>
                    <a:pt x="48" y="34"/>
                  </a:cubicBezTo>
                  <a:cubicBezTo>
                    <a:pt x="48" y="37"/>
                    <a:pt x="51" y="40"/>
                    <a:pt x="54" y="40"/>
                  </a:cubicBezTo>
                  <a:cubicBezTo>
                    <a:pt x="57" y="40"/>
                    <a:pt x="60" y="37"/>
                    <a:pt x="60" y="34"/>
                  </a:cubicBezTo>
                  <a:cubicBezTo>
                    <a:pt x="60" y="33"/>
                    <a:pt x="60" y="32"/>
                    <a:pt x="59" y="31"/>
                  </a:cubicBezTo>
                  <a:cubicBezTo>
                    <a:pt x="76" y="12"/>
                    <a:pt x="76" y="12"/>
                    <a:pt x="76" y="12"/>
                  </a:cubicBezTo>
                  <a:cubicBezTo>
                    <a:pt x="77" y="12"/>
                    <a:pt x="77" y="12"/>
                    <a:pt x="78" y="12"/>
                  </a:cubicBezTo>
                  <a:cubicBezTo>
                    <a:pt x="81" y="12"/>
                    <a:pt x="84" y="9"/>
                    <a:pt x="84" y="6"/>
                  </a:cubicBezTo>
                  <a:cubicBezTo>
                    <a:pt x="84" y="3"/>
                    <a:pt x="81" y="0"/>
                    <a:pt x="78" y="0"/>
                  </a:cubicBezTo>
                  <a:cubicBezTo>
                    <a:pt x="75" y="0"/>
                    <a:pt x="72" y="3"/>
                    <a:pt x="72" y="6"/>
                  </a:cubicBezTo>
                  <a:cubicBezTo>
                    <a:pt x="72" y="7"/>
                    <a:pt x="72" y="8"/>
                    <a:pt x="73" y="9"/>
                  </a:cubicBezTo>
                  <a:cubicBezTo>
                    <a:pt x="56" y="28"/>
                    <a:pt x="56" y="28"/>
                    <a:pt x="56" y="28"/>
                  </a:cubicBezTo>
                  <a:cubicBezTo>
                    <a:pt x="55" y="28"/>
                    <a:pt x="55" y="28"/>
                    <a:pt x="54" y="28"/>
                  </a:cubicBezTo>
                  <a:cubicBezTo>
                    <a:pt x="52" y="28"/>
                    <a:pt x="50" y="29"/>
                    <a:pt x="49" y="30"/>
                  </a:cubicBezTo>
                  <a:cubicBezTo>
                    <a:pt x="36" y="26"/>
                    <a:pt x="36" y="26"/>
                    <a:pt x="36" y="26"/>
                  </a:cubicBezTo>
                  <a:cubicBezTo>
                    <a:pt x="36" y="23"/>
                    <a:pt x="33" y="20"/>
                    <a:pt x="30" y="20"/>
                  </a:cubicBezTo>
                  <a:cubicBezTo>
                    <a:pt x="27" y="20"/>
                    <a:pt x="24" y="23"/>
                    <a:pt x="24" y="26"/>
                  </a:cubicBezTo>
                  <a:cubicBezTo>
                    <a:pt x="24" y="27"/>
                    <a:pt x="24" y="27"/>
                    <a:pt x="24" y="28"/>
                  </a:cubicBezTo>
                  <a:cubicBezTo>
                    <a:pt x="9" y="41"/>
                    <a:pt x="9" y="41"/>
                    <a:pt x="9" y="41"/>
                  </a:cubicBezTo>
                  <a:cubicBezTo>
                    <a:pt x="8" y="40"/>
                    <a:pt x="7" y="40"/>
                    <a:pt x="6" y="40"/>
                  </a:cubicBezTo>
                  <a:cubicBezTo>
                    <a:pt x="3" y="40"/>
                    <a:pt x="0" y="43"/>
                    <a:pt x="0" y="46"/>
                  </a:cubicBezTo>
                  <a:cubicBezTo>
                    <a:pt x="0" y="49"/>
                    <a:pt x="3" y="52"/>
                    <a:pt x="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sp>
        <p:nvSpPr>
          <p:cNvPr id="21" name="TextBox 20">
            <a:extLst>
              <a:ext uri="{FF2B5EF4-FFF2-40B4-BE49-F238E27FC236}">
                <a16:creationId xmlns:a16="http://schemas.microsoft.com/office/drawing/2014/main" id="{57456E3D-F66F-4BC4-46E7-520212AAD52A}"/>
              </a:ext>
            </a:extLst>
          </p:cNvPr>
          <p:cNvSpPr txBox="1"/>
          <p:nvPr/>
        </p:nvSpPr>
        <p:spPr>
          <a:xfrm>
            <a:off x="1383264" y="2311796"/>
            <a:ext cx="3679558" cy="923330"/>
          </a:xfrm>
          <a:prstGeom prst="rect">
            <a:avLst/>
          </a:prstGeom>
          <a:noFill/>
        </p:spPr>
        <p:txBody>
          <a:bodyPr wrap="square" rtlCol="0">
            <a:spAutoFit/>
          </a:bodyPr>
          <a:lstStyle/>
          <a:p>
            <a:pPr algn="ctr"/>
            <a:r>
              <a:rPr lang="en-US" spc="300">
                <a:solidFill>
                  <a:srgbClr val="6B8A94"/>
                </a:solidFill>
                <a:latin typeface="Quincy CF Extra Bold" pitchFamily="2" charset="77"/>
                <a:ea typeface="+mj-ea"/>
                <a:cs typeface="+mj-cs"/>
              </a:rPr>
              <a:t>Market the Opportunity to Potential, Passive Sales Talent</a:t>
            </a:r>
          </a:p>
        </p:txBody>
      </p:sp>
      <p:sp>
        <p:nvSpPr>
          <p:cNvPr id="23" name="TextBox 22">
            <a:extLst>
              <a:ext uri="{FF2B5EF4-FFF2-40B4-BE49-F238E27FC236}">
                <a16:creationId xmlns:a16="http://schemas.microsoft.com/office/drawing/2014/main" id="{9FEA82E8-6B2B-2272-6C05-83A88490F1C0}"/>
              </a:ext>
            </a:extLst>
          </p:cNvPr>
          <p:cNvSpPr txBox="1"/>
          <p:nvPr/>
        </p:nvSpPr>
        <p:spPr>
          <a:xfrm>
            <a:off x="4994617" y="4801364"/>
            <a:ext cx="3679558" cy="923330"/>
          </a:xfrm>
          <a:prstGeom prst="rect">
            <a:avLst/>
          </a:prstGeom>
          <a:noFill/>
        </p:spPr>
        <p:txBody>
          <a:bodyPr wrap="square" rtlCol="0">
            <a:spAutoFit/>
          </a:bodyPr>
          <a:lstStyle/>
          <a:p>
            <a:pPr algn="ctr"/>
            <a:r>
              <a:rPr lang="en-US" spc="300">
                <a:solidFill>
                  <a:srgbClr val="6B8A94"/>
                </a:solidFill>
                <a:latin typeface="Quincy CF Extra Bold" pitchFamily="2" charset="77"/>
                <a:ea typeface="+mj-ea"/>
                <a:cs typeface="+mj-cs"/>
              </a:rPr>
              <a:t>Differentiate Your Opportunity from Competitive Positions</a:t>
            </a:r>
          </a:p>
        </p:txBody>
      </p:sp>
      <p:sp>
        <p:nvSpPr>
          <p:cNvPr id="26" name="TextBox 25">
            <a:extLst>
              <a:ext uri="{FF2B5EF4-FFF2-40B4-BE49-F238E27FC236}">
                <a16:creationId xmlns:a16="http://schemas.microsoft.com/office/drawing/2014/main" id="{3EB6332C-D0E3-F631-924A-CD002E1F7C26}"/>
              </a:ext>
            </a:extLst>
          </p:cNvPr>
          <p:cNvSpPr txBox="1"/>
          <p:nvPr/>
        </p:nvSpPr>
        <p:spPr>
          <a:xfrm>
            <a:off x="8589777" y="2338103"/>
            <a:ext cx="3679558" cy="646331"/>
          </a:xfrm>
          <a:prstGeom prst="rect">
            <a:avLst/>
          </a:prstGeom>
          <a:noFill/>
        </p:spPr>
        <p:txBody>
          <a:bodyPr wrap="square" rtlCol="0">
            <a:spAutoFit/>
          </a:bodyPr>
          <a:lstStyle/>
          <a:p>
            <a:pPr algn="ctr"/>
            <a:r>
              <a:rPr lang="en-US" spc="300">
                <a:solidFill>
                  <a:srgbClr val="6B8A94"/>
                </a:solidFill>
                <a:latin typeface="Quincy CF Extra Bold" pitchFamily="2" charset="77"/>
                <a:ea typeface="+mj-ea"/>
                <a:cs typeface="+mj-cs"/>
              </a:rPr>
              <a:t>Fulfill Your Promise Once They are On-Board</a:t>
            </a:r>
          </a:p>
        </p:txBody>
      </p:sp>
      <p:grpSp>
        <p:nvGrpSpPr>
          <p:cNvPr id="33" name="Group 32">
            <a:extLst>
              <a:ext uri="{FF2B5EF4-FFF2-40B4-BE49-F238E27FC236}">
                <a16:creationId xmlns:a16="http://schemas.microsoft.com/office/drawing/2014/main" id="{84335740-DAE4-2C0C-6F40-70BDFF5A304C}"/>
              </a:ext>
            </a:extLst>
          </p:cNvPr>
          <p:cNvGrpSpPr/>
          <p:nvPr/>
        </p:nvGrpSpPr>
        <p:grpSpPr>
          <a:xfrm>
            <a:off x="8936892" y="3438649"/>
            <a:ext cx="2823985" cy="2243486"/>
            <a:chOff x="920816" y="2053524"/>
            <a:chExt cx="1294484" cy="815037"/>
          </a:xfrm>
          <a:solidFill>
            <a:srgbClr val="FBDFD0"/>
          </a:solidFill>
        </p:grpSpPr>
        <p:sp>
          <p:nvSpPr>
            <p:cNvPr id="28" name="Rectangle: Rounded Corners 133">
              <a:extLst>
                <a:ext uri="{FF2B5EF4-FFF2-40B4-BE49-F238E27FC236}">
                  <a16:creationId xmlns:a16="http://schemas.microsoft.com/office/drawing/2014/main" id="{1D0AC94F-B8DE-EE4E-5799-5C89E0B332E3}"/>
                </a:ext>
              </a:extLst>
            </p:cNvPr>
            <p:cNvSpPr/>
            <p:nvPr/>
          </p:nvSpPr>
          <p:spPr>
            <a:xfrm rot="18900000">
              <a:off x="920816" y="2233116"/>
              <a:ext cx="455856" cy="455857"/>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Rounded Corners 134">
              <a:extLst>
                <a:ext uri="{FF2B5EF4-FFF2-40B4-BE49-F238E27FC236}">
                  <a16:creationId xmlns:a16="http://schemas.microsoft.com/office/drawing/2014/main" id="{15EC5908-C608-378D-9EBB-9F469053BDEE}"/>
                </a:ext>
              </a:extLst>
            </p:cNvPr>
            <p:cNvSpPr/>
            <p:nvPr/>
          </p:nvSpPr>
          <p:spPr>
            <a:xfrm rot="18900000">
              <a:off x="1759444" y="2233117"/>
              <a:ext cx="455856" cy="455857"/>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135">
              <a:extLst>
                <a:ext uri="{FF2B5EF4-FFF2-40B4-BE49-F238E27FC236}">
                  <a16:creationId xmlns:a16="http://schemas.microsoft.com/office/drawing/2014/main" id="{DE56B43E-5C7B-2FE6-92B7-7F5F93D90B88}"/>
                </a:ext>
              </a:extLst>
            </p:cNvPr>
            <p:cNvSpPr/>
            <p:nvPr/>
          </p:nvSpPr>
          <p:spPr>
            <a:xfrm rot="2700000">
              <a:off x="1160540" y="2053524"/>
              <a:ext cx="815037" cy="815038"/>
            </a:xfrm>
            <a:prstGeom prst="roundRect">
              <a:avLst>
                <a:gd name="adj" fmla="val 9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012B8A63-9BC8-48B9-35A1-07816F449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2995" y="3671506"/>
            <a:ext cx="2724992" cy="1818659"/>
          </a:xfrm>
          <a:prstGeom prst="rect">
            <a:avLst/>
          </a:prstGeom>
          <a:ln>
            <a:noFill/>
          </a:ln>
          <a:effectLst>
            <a:outerShdw blurRad="292100" dist="139700" dir="2700000" algn="tl" rotWithShape="0">
              <a:srgbClr val="333333"/>
            </a:outerShdw>
          </a:effectLst>
        </p:spPr>
      </p:pic>
      <p:pic>
        <p:nvPicPr>
          <p:cNvPr id="37" name="Picture 36">
            <a:extLst>
              <a:ext uri="{FF2B5EF4-FFF2-40B4-BE49-F238E27FC236}">
                <a16:creationId xmlns:a16="http://schemas.microsoft.com/office/drawing/2014/main" id="{6EAC266A-A119-F014-DDB1-7D5C82F146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405" y="3814686"/>
            <a:ext cx="2659049" cy="1772524"/>
          </a:xfrm>
          <a:prstGeom prst="rect">
            <a:avLst/>
          </a:prstGeom>
          <a:ln>
            <a:noFill/>
          </a:ln>
          <a:effectLst>
            <a:outerShdw blurRad="292100" dist="139700" dir="2700000" algn="tl" rotWithShape="0">
              <a:srgbClr val="333333"/>
            </a:outerShdw>
          </a:effectLst>
        </p:spPr>
      </p:pic>
      <p:pic>
        <p:nvPicPr>
          <p:cNvPr id="39" name="Picture 38">
            <a:extLst>
              <a:ext uri="{FF2B5EF4-FFF2-40B4-BE49-F238E27FC236}">
                <a16:creationId xmlns:a16="http://schemas.microsoft.com/office/drawing/2014/main" id="{4CBB5C43-FDCD-FF5E-B012-DFA6CF267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5651" y="2472855"/>
            <a:ext cx="2727386" cy="1820075"/>
          </a:xfrm>
          <a:prstGeom prst="rect">
            <a:avLst/>
          </a:prstGeom>
          <a:ln>
            <a:noFill/>
          </a:ln>
          <a:effectLst>
            <a:outerShdw blurRad="292100" dist="139700" dir="2700000" algn="tl" rotWithShape="0">
              <a:srgbClr val="333333"/>
            </a:outerShdw>
          </a:effectLst>
        </p:spPr>
      </p:pic>
    </p:spTree>
    <p:extLst>
      <p:ext uri="{BB962C8B-B14F-4D97-AF65-F5344CB8AC3E}">
        <p14:creationId xmlns:p14="http://schemas.microsoft.com/office/powerpoint/2010/main" val="21765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715695"/>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latin typeface="Rufina"/>
              </a:rPr>
              <a:t>Define Your Ideal Sales Person </a:t>
            </a:r>
            <a:endParaRPr lang="en-US"/>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93096" y="1998035"/>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3" name="TextBox 2">
            <a:extLst>
              <a:ext uri="{FF2B5EF4-FFF2-40B4-BE49-F238E27FC236}">
                <a16:creationId xmlns:a16="http://schemas.microsoft.com/office/drawing/2014/main" id="{1E806F36-EED1-CBB8-A423-52BEA0CA9CC0}"/>
              </a:ext>
            </a:extLst>
          </p:cNvPr>
          <p:cNvSpPr txBox="1"/>
          <p:nvPr/>
        </p:nvSpPr>
        <p:spPr>
          <a:xfrm>
            <a:off x="1752066" y="1530102"/>
            <a:ext cx="6147749" cy="369332"/>
          </a:xfrm>
          <a:prstGeom prst="rect">
            <a:avLst/>
          </a:prstGeom>
          <a:noFill/>
        </p:spPr>
        <p:txBody>
          <a:bodyPr wrap="square" lIns="91440" tIns="45720" rIns="91440" bIns="45720" rtlCol="0" anchor="t">
            <a:spAutoFit/>
          </a:bodyPr>
          <a:lstStyle/>
          <a:p>
            <a:r>
              <a:rPr lang="en-US" spc="600">
                <a:solidFill>
                  <a:srgbClr val="6B8A94"/>
                </a:solidFill>
                <a:latin typeface="Aileron"/>
              </a:rPr>
              <a:t>BUILD A "PERSONA"</a:t>
            </a:r>
            <a:endParaRPr lang="en-US"/>
          </a:p>
        </p:txBody>
      </p:sp>
      <p:sp>
        <p:nvSpPr>
          <p:cNvPr id="9" name="Rectangle 8">
            <a:extLst>
              <a:ext uri="{FF2B5EF4-FFF2-40B4-BE49-F238E27FC236}">
                <a16:creationId xmlns:a16="http://schemas.microsoft.com/office/drawing/2014/main" id="{23DBC444-DFAA-43E4-D726-3A99F09223EE}"/>
              </a:ext>
            </a:extLst>
          </p:cNvPr>
          <p:cNvSpPr/>
          <p:nvPr/>
        </p:nvSpPr>
        <p:spPr>
          <a:xfrm>
            <a:off x="1753238" y="2139397"/>
            <a:ext cx="10793869" cy="3693319"/>
          </a:xfrm>
          <a:prstGeom prst="rect">
            <a:avLst/>
          </a:prstGeom>
        </p:spPr>
        <p:txBody>
          <a:bodyPr wrap="square" lIns="91440" tIns="45720" rIns="91440" bIns="45720" anchor="t">
            <a:spAutoFit/>
          </a:bodyPr>
          <a:lstStyle/>
          <a:p>
            <a:pPr marL="285750" indent="-285750">
              <a:buFont typeface="Arial"/>
              <a:buChar char="•"/>
            </a:pPr>
            <a:r>
              <a:rPr lang="en-US" dirty="0">
                <a:solidFill>
                  <a:srgbClr val="83837E"/>
                </a:solidFill>
                <a:latin typeface="Aileron"/>
                <a:ea typeface="+mn-lt"/>
                <a:cs typeface="+mn-lt"/>
              </a:rPr>
              <a:t>Why they would find value in working for Your Brand?</a:t>
            </a:r>
            <a:endParaRPr lang="en-US" dirty="0"/>
          </a:p>
          <a:p>
            <a:pPr marL="285750" indent="-285750">
              <a:buFont typeface="Arial"/>
              <a:buChar char="•"/>
            </a:pPr>
            <a:endParaRPr lang="en-US">
              <a:solidFill>
                <a:srgbClr val="83837E"/>
              </a:solidFill>
              <a:latin typeface="Aileron"/>
              <a:ea typeface="+mn-lt"/>
              <a:cs typeface="+mn-lt"/>
            </a:endParaRPr>
          </a:p>
          <a:p>
            <a:pPr marL="285750" indent="-285750">
              <a:buFont typeface="Arial"/>
              <a:buChar char="•"/>
            </a:pPr>
            <a:r>
              <a:rPr lang="en-US" dirty="0">
                <a:solidFill>
                  <a:srgbClr val="83837E"/>
                </a:solidFill>
                <a:latin typeface="Aileron"/>
                <a:ea typeface="+mn-lt"/>
                <a:cs typeface="+mn-lt"/>
              </a:rPr>
              <a:t>How will they find out about new positions with Your Brand?</a:t>
            </a:r>
          </a:p>
          <a:p>
            <a:pPr marL="285750" indent="-285750">
              <a:buFont typeface="Arial"/>
              <a:buChar char="•"/>
            </a:pPr>
            <a:endParaRPr lang="en-US">
              <a:solidFill>
                <a:srgbClr val="83837E"/>
              </a:solidFill>
              <a:latin typeface="Aileron"/>
              <a:ea typeface="+mn-lt"/>
              <a:cs typeface="+mn-lt"/>
            </a:endParaRPr>
          </a:p>
          <a:p>
            <a:pPr marL="285750" indent="-285750">
              <a:buFont typeface="Arial"/>
              <a:buChar char="•"/>
            </a:pPr>
            <a:r>
              <a:rPr lang="en-US" dirty="0">
                <a:solidFill>
                  <a:srgbClr val="83837E"/>
                </a:solidFill>
                <a:latin typeface="Aileron"/>
                <a:ea typeface="+mn-lt"/>
                <a:cs typeface="+mn-lt"/>
              </a:rPr>
              <a:t>Who are competitors trying to recruit the same high caliber people? </a:t>
            </a:r>
          </a:p>
          <a:p>
            <a:pPr marL="285750" indent="-285750">
              <a:buFont typeface="Arial"/>
              <a:buChar char="•"/>
            </a:pPr>
            <a:endParaRPr lang="en-US">
              <a:solidFill>
                <a:srgbClr val="83837E"/>
              </a:solidFill>
              <a:latin typeface="Aileron"/>
              <a:ea typeface="+mn-lt"/>
              <a:cs typeface="+mn-lt"/>
            </a:endParaRPr>
          </a:p>
          <a:p>
            <a:pPr marL="285750" indent="-285750">
              <a:buFont typeface="Arial"/>
              <a:buChar char="•"/>
            </a:pPr>
            <a:r>
              <a:rPr lang="en-US" dirty="0">
                <a:solidFill>
                  <a:srgbClr val="83837E"/>
                </a:solidFill>
                <a:latin typeface="Aileron"/>
                <a:ea typeface="+mn-lt"/>
                <a:cs typeface="+mn-lt"/>
              </a:rPr>
              <a:t>What is </a:t>
            </a:r>
            <a:r>
              <a:rPr lang="en-US" i="1" dirty="0">
                <a:solidFill>
                  <a:srgbClr val="83837E"/>
                </a:solidFill>
                <a:latin typeface="Aileron"/>
                <a:ea typeface="+mn-lt"/>
                <a:cs typeface="+mn-lt"/>
              </a:rPr>
              <a:t>Your </a:t>
            </a:r>
            <a:r>
              <a:rPr lang="en-US" dirty="0">
                <a:solidFill>
                  <a:srgbClr val="83837E"/>
                </a:solidFill>
                <a:latin typeface="Aileron"/>
                <a:ea typeface="+mn-lt"/>
                <a:cs typeface="+mn-lt"/>
              </a:rPr>
              <a:t>promise to new hires?</a:t>
            </a:r>
          </a:p>
          <a:p>
            <a:pPr marL="285750" indent="-285750">
              <a:buFont typeface="Arial"/>
              <a:buChar char="•"/>
            </a:pPr>
            <a:endParaRPr lang="en-US">
              <a:solidFill>
                <a:srgbClr val="83837E"/>
              </a:solidFill>
              <a:latin typeface="Aileron"/>
              <a:ea typeface="+mn-lt"/>
              <a:cs typeface="+mn-lt"/>
            </a:endParaRPr>
          </a:p>
          <a:p>
            <a:pPr marL="285750" indent="-285750">
              <a:buFont typeface="Arial"/>
              <a:buChar char="•"/>
            </a:pPr>
            <a:r>
              <a:rPr lang="en-US" dirty="0">
                <a:solidFill>
                  <a:srgbClr val="83837E"/>
                </a:solidFill>
                <a:latin typeface="Aileron"/>
                <a:ea typeface="+mn-lt"/>
                <a:cs typeface="+mn-lt"/>
              </a:rPr>
              <a:t>What it will be like during the interview process?</a:t>
            </a:r>
          </a:p>
          <a:p>
            <a:pPr marL="285750" indent="-285750">
              <a:buFont typeface="Arial"/>
              <a:buChar char="•"/>
            </a:pPr>
            <a:endParaRPr lang="en-US">
              <a:solidFill>
                <a:srgbClr val="83837E"/>
              </a:solidFill>
              <a:latin typeface="Aileron"/>
              <a:ea typeface="+mn-lt"/>
              <a:cs typeface="+mn-lt"/>
            </a:endParaRPr>
          </a:p>
          <a:p>
            <a:pPr marL="285750" indent="-285750">
              <a:buFont typeface="Arial"/>
              <a:buChar char="•"/>
            </a:pPr>
            <a:r>
              <a:rPr lang="en-US" dirty="0">
                <a:solidFill>
                  <a:srgbClr val="83837E"/>
                </a:solidFill>
                <a:latin typeface="Aileron"/>
                <a:ea typeface="+mn-lt"/>
                <a:cs typeface="+mn-lt"/>
              </a:rPr>
              <a:t>What the on-boarding for a new hire will look like?</a:t>
            </a:r>
          </a:p>
          <a:p>
            <a:pPr marL="285750" indent="-285750">
              <a:buFont typeface="Arial"/>
              <a:buChar char="•"/>
            </a:pPr>
            <a:endParaRPr lang="en-US">
              <a:solidFill>
                <a:srgbClr val="83837E"/>
              </a:solidFill>
              <a:latin typeface="Aileron"/>
              <a:ea typeface="+mn-lt"/>
              <a:cs typeface="+mn-lt"/>
            </a:endParaRPr>
          </a:p>
          <a:p>
            <a:pPr marL="285750" indent="-285750">
              <a:buFont typeface="Arial"/>
              <a:buChar char="•"/>
            </a:pPr>
            <a:r>
              <a:rPr lang="en-US" dirty="0">
                <a:solidFill>
                  <a:srgbClr val="83837E"/>
                </a:solidFill>
                <a:latin typeface="Aileron"/>
                <a:ea typeface="+mn-lt"/>
                <a:cs typeface="+mn-lt"/>
              </a:rPr>
              <a:t>What compensation and benefits does this person expect from a role within Your Organization?</a:t>
            </a:r>
          </a:p>
        </p:txBody>
      </p:sp>
    </p:spTree>
    <p:extLst>
      <p:ext uri="{BB962C8B-B14F-4D97-AF65-F5344CB8AC3E}">
        <p14:creationId xmlns:p14="http://schemas.microsoft.com/office/powerpoint/2010/main" val="52470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5E179F1-079C-65B8-A468-175C04A097BB}"/>
              </a:ext>
            </a:extLst>
          </p:cNvPr>
          <p:cNvSpPr txBox="1"/>
          <p:nvPr/>
        </p:nvSpPr>
        <p:spPr>
          <a:xfrm>
            <a:off x="4252220" y="1819072"/>
            <a:ext cx="6992900" cy="400110"/>
          </a:xfrm>
          <a:prstGeom prst="rect">
            <a:avLst/>
          </a:prstGeom>
          <a:noFill/>
        </p:spPr>
        <p:txBody>
          <a:bodyPr wrap="square" lIns="91440" tIns="45720" rIns="91440" bIns="45720" rtlCol="0" anchor="t">
            <a:spAutoFit/>
          </a:bodyPr>
          <a:lstStyle/>
          <a:p>
            <a:r>
              <a:rPr lang="en-US" sz="2000" b="1" spc="600">
                <a:solidFill>
                  <a:srgbClr val="6B8A94"/>
                </a:solidFill>
                <a:latin typeface="Aileron SemiBold"/>
              </a:rPr>
              <a:t>THE IDEAL SALES TEAM</a:t>
            </a:r>
          </a:p>
        </p:txBody>
      </p:sp>
      <p:cxnSp>
        <p:nvCxnSpPr>
          <p:cNvPr id="15" name="Straight Connector 14">
            <a:extLst>
              <a:ext uri="{FF2B5EF4-FFF2-40B4-BE49-F238E27FC236}">
                <a16:creationId xmlns:a16="http://schemas.microsoft.com/office/drawing/2014/main" id="{3AD72AE1-D1BF-2548-4136-2783E1716347}"/>
              </a:ext>
            </a:extLst>
          </p:cNvPr>
          <p:cNvCxnSpPr>
            <a:cxnSpLocks/>
          </p:cNvCxnSpPr>
          <p:nvPr/>
        </p:nvCxnSpPr>
        <p:spPr>
          <a:xfrm>
            <a:off x="2011465" y="1524679"/>
            <a:ext cx="14511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22D694-E43F-25C2-0F3E-483B0217DEA0}"/>
              </a:ext>
            </a:extLst>
          </p:cNvPr>
          <p:cNvSpPr txBox="1"/>
          <p:nvPr/>
        </p:nvSpPr>
        <p:spPr>
          <a:xfrm>
            <a:off x="1788666" y="627226"/>
            <a:ext cx="9235019" cy="707886"/>
          </a:xfrm>
          <a:prstGeom prst="rect">
            <a:avLst/>
          </a:prstGeom>
          <a:noFill/>
        </p:spPr>
        <p:txBody>
          <a:bodyPr wrap="square" lIns="91440" tIns="45720" rIns="91440" bIns="45720" anchor="t">
            <a:spAutoFit/>
          </a:bodyPr>
          <a:lstStyle/>
          <a:p>
            <a:r>
              <a:rPr lang="en-US" sz="4000">
                <a:latin typeface="Rufina"/>
                <a:cs typeface="Calibri"/>
              </a:rPr>
              <a:t>New Hire, Sales Persona</a:t>
            </a:r>
          </a:p>
        </p:txBody>
      </p:sp>
      <p:pic>
        <p:nvPicPr>
          <p:cNvPr id="21" name="Picture 20">
            <a:extLst>
              <a:ext uri="{FF2B5EF4-FFF2-40B4-BE49-F238E27FC236}">
                <a16:creationId xmlns:a16="http://schemas.microsoft.com/office/drawing/2014/main" id="{7D1BC437-23D9-3808-5BFA-864B8E4449B4}"/>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22" name="TextBox 21">
            <a:extLst>
              <a:ext uri="{FF2B5EF4-FFF2-40B4-BE49-F238E27FC236}">
                <a16:creationId xmlns:a16="http://schemas.microsoft.com/office/drawing/2014/main" id="{B222A7C6-41FC-5206-F282-50E0337CC32A}"/>
              </a:ext>
            </a:extLst>
          </p:cNvPr>
          <p:cNvSpPr txBox="1"/>
          <p:nvPr/>
        </p:nvSpPr>
        <p:spPr>
          <a:xfrm>
            <a:off x="900113" y="6340740"/>
            <a:ext cx="10339136"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pic>
        <p:nvPicPr>
          <p:cNvPr id="6" name="Picture 2" descr="A group of people having a discussion&#10;&#10;Description automatically generated">
            <a:extLst>
              <a:ext uri="{FF2B5EF4-FFF2-40B4-BE49-F238E27FC236}">
                <a16:creationId xmlns:a16="http://schemas.microsoft.com/office/drawing/2014/main" id="{982B12C4-D1D5-E6A7-42FA-4C677A11C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44" y="2598625"/>
            <a:ext cx="3390900" cy="2565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825909-11F5-E618-3880-6AAB1B8FF60F}"/>
              </a:ext>
            </a:extLst>
          </p:cNvPr>
          <p:cNvSpPr/>
          <p:nvPr/>
        </p:nvSpPr>
        <p:spPr>
          <a:xfrm>
            <a:off x="4251516" y="2452279"/>
            <a:ext cx="7665720" cy="3416320"/>
          </a:xfrm>
          <a:prstGeom prst="rect">
            <a:avLst/>
          </a:prstGeom>
        </p:spPr>
        <p:txBody>
          <a:bodyPr wrap="square" lIns="91440" tIns="45720" rIns="91440" bIns="45720" anchor="t">
            <a:spAutoFit/>
          </a:bodyPr>
          <a:lstStyle/>
          <a:p>
            <a:pPr>
              <a:spcBef>
                <a:spcPts val="200"/>
              </a:spcBef>
            </a:pPr>
            <a:r>
              <a:rPr lang="en-US" dirty="0">
                <a:solidFill>
                  <a:srgbClr val="6E6E71"/>
                </a:solidFill>
                <a:latin typeface="Aileron"/>
              </a:rPr>
              <a:t>The sales people we wish to attract are </a:t>
            </a:r>
            <a:r>
              <a:rPr lang="en-US" b="1" dirty="0">
                <a:solidFill>
                  <a:srgbClr val="ADBA6A"/>
                </a:solidFill>
                <a:latin typeface="Aileron"/>
              </a:rPr>
              <a:t>looking for a dynamic, yet stable, environment</a:t>
            </a:r>
            <a:r>
              <a:rPr lang="en-US" b="1" dirty="0">
                <a:solidFill>
                  <a:srgbClr val="FF0000"/>
                </a:solidFill>
                <a:latin typeface="Aileron"/>
              </a:rPr>
              <a:t> </a:t>
            </a:r>
            <a:r>
              <a:rPr lang="en-US" dirty="0">
                <a:solidFill>
                  <a:srgbClr val="6E6E71"/>
                </a:solidFill>
                <a:latin typeface="Aileron"/>
              </a:rPr>
              <a:t>with a solid brand, product offering, and credibility. They want to build a career and are not eager to start over with a new company or new offering unless the </a:t>
            </a:r>
            <a:r>
              <a:rPr lang="en-US" b="1" dirty="0">
                <a:solidFill>
                  <a:srgbClr val="ADBA6A"/>
                </a:solidFill>
                <a:latin typeface="Aileron"/>
              </a:rPr>
              <a:t>pay, products, and environment are considered number one in their market</a:t>
            </a:r>
            <a:r>
              <a:rPr lang="en-US" dirty="0">
                <a:solidFill>
                  <a:srgbClr val="ADBA6A"/>
                </a:solidFill>
                <a:latin typeface="Aileron"/>
              </a:rPr>
              <a:t>. </a:t>
            </a:r>
            <a:r>
              <a:rPr lang="en-US" dirty="0">
                <a:solidFill>
                  <a:srgbClr val="6E6E71"/>
                </a:solidFill>
                <a:latin typeface="Aileron"/>
              </a:rPr>
              <a:t>They</a:t>
            </a:r>
            <a:r>
              <a:rPr lang="en-US" dirty="0">
                <a:solidFill>
                  <a:srgbClr val="19627F"/>
                </a:solidFill>
                <a:latin typeface="Aileron"/>
              </a:rPr>
              <a:t> </a:t>
            </a:r>
            <a:r>
              <a:rPr lang="en-US" b="1" dirty="0">
                <a:solidFill>
                  <a:srgbClr val="ADBA6A"/>
                </a:solidFill>
                <a:latin typeface="Aileron"/>
              </a:rPr>
              <a:t>value their</a:t>
            </a:r>
            <a:r>
              <a:rPr lang="en-US" b="1" dirty="0">
                <a:solidFill>
                  <a:srgbClr val="D80F79"/>
                </a:solidFill>
                <a:latin typeface="Aileron"/>
              </a:rPr>
              <a:t> </a:t>
            </a:r>
            <a:r>
              <a:rPr lang="en-US" b="1" dirty="0">
                <a:solidFill>
                  <a:srgbClr val="ADBA6A"/>
                </a:solidFill>
                <a:latin typeface="Aileron"/>
              </a:rPr>
              <a:t>reputation </a:t>
            </a:r>
            <a:r>
              <a:rPr lang="en-US" dirty="0">
                <a:solidFill>
                  <a:srgbClr val="6E6E71"/>
                </a:solidFill>
                <a:latin typeface="Aileron"/>
              </a:rPr>
              <a:t>more than anything and need to be able to stand behind what they are offering and who they are working for over an extended period of time. They are motivated by providing the best value </a:t>
            </a:r>
            <a:r>
              <a:rPr lang="en-US" dirty="0">
                <a:solidFill>
                  <a:srgbClr val="19627F"/>
                </a:solidFill>
                <a:latin typeface="Aileron"/>
              </a:rPr>
              <a:t>(</a:t>
            </a:r>
            <a:r>
              <a:rPr lang="en-US" b="1" dirty="0">
                <a:solidFill>
                  <a:srgbClr val="ADBA6A"/>
                </a:solidFill>
                <a:latin typeface="Aileron"/>
              </a:rPr>
              <a:t>value = help their clients build their business</a:t>
            </a:r>
            <a:r>
              <a:rPr lang="en-US" dirty="0">
                <a:solidFill>
                  <a:srgbClr val="19627F"/>
                </a:solidFill>
                <a:latin typeface="Aileron"/>
              </a:rPr>
              <a:t>) </a:t>
            </a:r>
            <a:r>
              <a:rPr lang="en-US" dirty="0">
                <a:solidFill>
                  <a:srgbClr val="6E6E71"/>
                </a:solidFill>
                <a:latin typeface="Aileron"/>
              </a:rPr>
              <a:t>for their clients and thus, through success, the best lifestyle for themselves and their family. They are driven, passionate, focused, and friendly</a:t>
            </a:r>
            <a:r>
              <a:rPr lang="en-US" dirty="0">
                <a:solidFill>
                  <a:srgbClr val="19627F"/>
                </a:solidFill>
                <a:latin typeface="Aileron"/>
              </a:rPr>
              <a:t>. </a:t>
            </a:r>
            <a:r>
              <a:rPr lang="en-US" b="1" dirty="0">
                <a:solidFill>
                  <a:srgbClr val="ADBA6A"/>
                </a:solidFill>
                <a:latin typeface="Aileron"/>
              </a:rPr>
              <a:t>They build relationships easily and are confident in their abilities.</a:t>
            </a:r>
            <a:endParaRPr lang="en-US" sz="2800" b="1" dirty="0">
              <a:solidFill>
                <a:srgbClr val="ADBA6A"/>
              </a:solidFill>
              <a:latin typeface="Aileron"/>
            </a:endParaRPr>
          </a:p>
        </p:txBody>
      </p:sp>
    </p:spTree>
    <p:extLst>
      <p:ext uri="{BB962C8B-B14F-4D97-AF65-F5344CB8AC3E}">
        <p14:creationId xmlns:p14="http://schemas.microsoft.com/office/powerpoint/2010/main" val="2091003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D1BC437-23D9-3808-5BFA-864B8E4449B4}"/>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22" name="TextBox 21">
            <a:extLst>
              <a:ext uri="{FF2B5EF4-FFF2-40B4-BE49-F238E27FC236}">
                <a16:creationId xmlns:a16="http://schemas.microsoft.com/office/drawing/2014/main" id="{B222A7C6-41FC-5206-F282-50E0337CC32A}"/>
              </a:ext>
            </a:extLst>
          </p:cNvPr>
          <p:cNvSpPr txBox="1"/>
          <p:nvPr/>
        </p:nvSpPr>
        <p:spPr>
          <a:xfrm>
            <a:off x="900113" y="6340740"/>
            <a:ext cx="10339136"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grpSp>
        <p:nvGrpSpPr>
          <p:cNvPr id="43" name="Group 42">
            <a:extLst>
              <a:ext uri="{FF2B5EF4-FFF2-40B4-BE49-F238E27FC236}">
                <a16:creationId xmlns:a16="http://schemas.microsoft.com/office/drawing/2014/main" id="{FA433F98-098A-42E2-5E69-01D6E1217C4D}"/>
              </a:ext>
            </a:extLst>
          </p:cNvPr>
          <p:cNvGrpSpPr/>
          <p:nvPr/>
        </p:nvGrpSpPr>
        <p:grpSpPr>
          <a:xfrm>
            <a:off x="4100744" y="249691"/>
            <a:ext cx="6756400" cy="6032500"/>
            <a:chOff x="3124200" y="-650194"/>
            <a:chExt cx="6756400" cy="6032500"/>
          </a:xfrm>
        </p:grpSpPr>
        <p:pic>
          <p:nvPicPr>
            <p:cNvPr id="38" name="Picture 37">
              <a:extLst>
                <a:ext uri="{FF2B5EF4-FFF2-40B4-BE49-F238E27FC236}">
                  <a16:creationId xmlns:a16="http://schemas.microsoft.com/office/drawing/2014/main" id="{0D139593-8426-1ACD-1216-47049C352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650194"/>
              <a:ext cx="6756400" cy="6032500"/>
            </a:xfrm>
            <a:prstGeom prst="rect">
              <a:avLst/>
            </a:prstGeom>
          </p:spPr>
        </p:pic>
        <p:sp>
          <p:nvSpPr>
            <p:cNvPr id="39" name="Rectangle 38">
              <a:extLst>
                <a:ext uri="{FF2B5EF4-FFF2-40B4-BE49-F238E27FC236}">
                  <a16:creationId xmlns:a16="http://schemas.microsoft.com/office/drawing/2014/main" id="{4A3C7B41-297B-1A4A-3346-662FE3F84A64}"/>
                </a:ext>
              </a:extLst>
            </p:cNvPr>
            <p:cNvSpPr/>
            <p:nvPr/>
          </p:nvSpPr>
          <p:spPr>
            <a:xfrm>
              <a:off x="5689600" y="3901440"/>
              <a:ext cx="245872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DE30FEA-A3D0-58D0-8C4B-E185821208FD}"/>
                </a:ext>
              </a:extLst>
            </p:cNvPr>
            <p:cNvSpPr/>
            <p:nvPr/>
          </p:nvSpPr>
          <p:spPr>
            <a:xfrm>
              <a:off x="8737600" y="4632960"/>
              <a:ext cx="589280" cy="16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1D0D03D-82C1-9A7C-7FC0-C1B534B46855}"/>
                </a:ext>
              </a:extLst>
            </p:cNvPr>
            <p:cNvSpPr/>
            <p:nvPr/>
          </p:nvSpPr>
          <p:spPr>
            <a:xfrm>
              <a:off x="5222240" y="4856480"/>
              <a:ext cx="1280160" cy="16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8E1B020-A63C-09BF-1421-EC1EFA2E6581}"/>
                </a:ext>
              </a:extLst>
            </p:cNvPr>
            <p:cNvSpPr/>
            <p:nvPr/>
          </p:nvSpPr>
          <p:spPr>
            <a:xfrm>
              <a:off x="8107680" y="4795520"/>
              <a:ext cx="117856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D1DCC277-7837-54FE-DB7A-6B386D564B3B}"/>
              </a:ext>
            </a:extLst>
          </p:cNvPr>
          <p:cNvGrpSpPr/>
          <p:nvPr/>
        </p:nvGrpSpPr>
        <p:grpSpPr>
          <a:xfrm>
            <a:off x="4100744" y="276105"/>
            <a:ext cx="6756400" cy="6032500"/>
            <a:chOff x="3124200" y="216921"/>
            <a:chExt cx="6756400" cy="6032500"/>
          </a:xfrm>
        </p:grpSpPr>
        <p:grpSp>
          <p:nvGrpSpPr>
            <p:cNvPr id="45" name="Group 44">
              <a:extLst>
                <a:ext uri="{FF2B5EF4-FFF2-40B4-BE49-F238E27FC236}">
                  <a16:creationId xmlns:a16="http://schemas.microsoft.com/office/drawing/2014/main" id="{6C4D4626-6459-8CF0-3AEC-44C3DBA9B32E}"/>
                </a:ext>
              </a:extLst>
            </p:cNvPr>
            <p:cNvGrpSpPr/>
            <p:nvPr/>
          </p:nvGrpSpPr>
          <p:grpSpPr>
            <a:xfrm>
              <a:off x="3124200" y="216921"/>
              <a:ext cx="6756400" cy="6032500"/>
              <a:chOff x="3124200" y="-650194"/>
              <a:chExt cx="6756400" cy="6032500"/>
            </a:xfrm>
          </p:grpSpPr>
          <p:pic>
            <p:nvPicPr>
              <p:cNvPr id="47" name="Picture 46">
                <a:extLst>
                  <a:ext uri="{FF2B5EF4-FFF2-40B4-BE49-F238E27FC236}">
                    <a16:creationId xmlns:a16="http://schemas.microsoft.com/office/drawing/2014/main" id="{0C7CE1CB-E78F-2483-D62F-E8C66CE9E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650194"/>
                <a:ext cx="6756400" cy="6032500"/>
              </a:xfrm>
              <a:prstGeom prst="rect">
                <a:avLst/>
              </a:prstGeom>
            </p:spPr>
          </p:pic>
          <p:sp>
            <p:nvSpPr>
              <p:cNvPr id="48" name="Rectangle 47">
                <a:extLst>
                  <a:ext uri="{FF2B5EF4-FFF2-40B4-BE49-F238E27FC236}">
                    <a16:creationId xmlns:a16="http://schemas.microsoft.com/office/drawing/2014/main" id="{9A7C26E6-E90B-50C7-0FAA-5D0199D742DD}"/>
                  </a:ext>
                </a:extLst>
              </p:cNvPr>
              <p:cNvSpPr/>
              <p:nvPr/>
            </p:nvSpPr>
            <p:spPr>
              <a:xfrm>
                <a:off x="5689600" y="3901440"/>
                <a:ext cx="245872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9BBFE5B-8593-325E-73C7-DEB1A9A19C55}"/>
                  </a:ext>
                </a:extLst>
              </p:cNvPr>
              <p:cNvSpPr/>
              <p:nvPr/>
            </p:nvSpPr>
            <p:spPr>
              <a:xfrm>
                <a:off x="8737600" y="4632960"/>
                <a:ext cx="589280" cy="16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9665D2E-0067-7B43-60DE-D46ADD214F91}"/>
                  </a:ext>
                </a:extLst>
              </p:cNvPr>
              <p:cNvSpPr/>
              <p:nvPr/>
            </p:nvSpPr>
            <p:spPr>
              <a:xfrm>
                <a:off x="5222240" y="4856480"/>
                <a:ext cx="1280160" cy="16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5DBA363-05DD-3CAD-7090-E5BEFBEA64FB}"/>
                  </a:ext>
                </a:extLst>
              </p:cNvPr>
              <p:cNvSpPr/>
              <p:nvPr/>
            </p:nvSpPr>
            <p:spPr>
              <a:xfrm>
                <a:off x="8107680" y="4795520"/>
                <a:ext cx="117856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95B358A3-7822-A27D-5320-B98C0D0F93DB}"/>
                </a:ext>
              </a:extLst>
            </p:cNvPr>
            <p:cNvSpPr/>
            <p:nvPr/>
          </p:nvSpPr>
          <p:spPr>
            <a:xfrm>
              <a:off x="6155473" y="3684014"/>
              <a:ext cx="2541487" cy="245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4A05C17A-C7FA-72C0-8F4B-F33F00517B19}"/>
              </a:ext>
            </a:extLst>
          </p:cNvPr>
          <p:cNvSpPr/>
          <p:nvPr/>
        </p:nvSpPr>
        <p:spPr>
          <a:xfrm>
            <a:off x="7132017" y="2623964"/>
            <a:ext cx="869795" cy="422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AE3364D1-AA08-8EE6-BAF4-BD37DBDEEBF7}"/>
              </a:ext>
            </a:extLst>
          </p:cNvPr>
          <p:cNvGrpSpPr/>
          <p:nvPr/>
        </p:nvGrpSpPr>
        <p:grpSpPr>
          <a:xfrm>
            <a:off x="1361433" y="249691"/>
            <a:ext cx="9851202" cy="6032500"/>
            <a:chOff x="384889" y="190507"/>
            <a:chExt cx="9851202" cy="6032500"/>
          </a:xfrm>
        </p:grpSpPr>
        <p:grpSp>
          <p:nvGrpSpPr>
            <p:cNvPr id="56" name="Group 55">
              <a:extLst>
                <a:ext uri="{FF2B5EF4-FFF2-40B4-BE49-F238E27FC236}">
                  <a16:creationId xmlns:a16="http://schemas.microsoft.com/office/drawing/2014/main" id="{942BD6B2-E63C-0C6A-B120-F000718111D6}"/>
                </a:ext>
              </a:extLst>
            </p:cNvPr>
            <p:cNvGrpSpPr/>
            <p:nvPr/>
          </p:nvGrpSpPr>
          <p:grpSpPr>
            <a:xfrm>
              <a:off x="384889" y="190507"/>
              <a:ext cx="9851202" cy="6032500"/>
              <a:chOff x="384889" y="216921"/>
              <a:chExt cx="9851202" cy="6032500"/>
            </a:xfrm>
          </p:grpSpPr>
          <p:grpSp>
            <p:nvGrpSpPr>
              <p:cNvPr id="58" name="Group 57">
                <a:extLst>
                  <a:ext uri="{FF2B5EF4-FFF2-40B4-BE49-F238E27FC236}">
                    <a16:creationId xmlns:a16="http://schemas.microsoft.com/office/drawing/2014/main" id="{0C90F7E9-375F-F46E-3F9B-C4BA47DBD2E2}"/>
                  </a:ext>
                </a:extLst>
              </p:cNvPr>
              <p:cNvGrpSpPr/>
              <p:nvPr/>
            </p:nvGrpSpPr>
            <p:grpSpPr>
              <a:xfrm>
                <a:off x="384889" y="216921"/>
                <a:ext cx="9851202" cy="6032500"/>
                <a:chOff x="384889" y="-650194"/>
                <a:chExt cx="9851202" cy="6032500"/>
              </a:xfrm>
            </p:grpSpPr>
            <p:sp>
              <p:nvSpPr>
                <p:cNvPr id="60" name="TextBox 59">
                  <a:extLst>
                    <a:ext uri="{FF2B5EF4-FFF2-40B4-BE49-F238E27FC236}">
                      <a16:creationId xmlns:a16="http://schemas.microsoft.com/office/drawing/2014/main" id="{0DEAA92C-13D8-F1FA-24A1-F8E2E7A5A390}"/>
                    </a:ext>
                  </a:extLst>
                </p:cNvPr>
                <p:cNvSpPr txBox="1"/>
                <p:nvPr/>
              </p:nvSpPr>
              <p:spPr>
                <a:xfrm>
                  <a:off x="384889" y="1441799"/>
                  <a:ext cx="2468034" cy="1846659"/>
                </a:xfrm>
                <a:prstGeom prst="rect">
                  <a:avLst/>
                </a:prstGeom>
                <a:noFill/>
              </p:spPr>
              <p:txBody>
                <a:bodyPr wrap="square" lIns="0" tIns="0" rIns="0" bIns="0" rtlCol="0" anchor="t">
                  <a:spAutoFit/>
                </a:bodyPr>
                <a:lstStyle/>
                <a:p>
                  <a:r>
                    <a:rPr lang="en-US" sz="2400" b="1" spc="300">
                      <a:solidFill>
                        <a:srgbClr val="706488"/>
                      </a:solidFill>
                      <a:latin typeface="Aileron"/>
                      <a:ea typeface="+mj-ea"/>
                      <a:cs typeface="+mj-cs"/>
                    </a:rPr>
                    <a:t>Are You Appealing to </a:t>
                  </a:r>
                  <a:r>
                    <a:rPr lang="en-US" sz="2400" b="1" i="1" spc="300">
                      <a:solidFill>
                        <a:srgbClr val="706488"/>
                      </a:solidFill>
                      <a:latin typeface="Aileron"/>
                      <a:ea typeface="+mj-ea"/>
                      <a:cs typeface="+mj-cs"/>
                    </a:rPr>
                    <a:t>The Ideal</a:t>
                  </a:r>
                  <a:r>
                    <a:rPr lang="en-US" sz="2400" b="1" spc="300">
                      <a:solidFill>
                        <a:srgbClr val="706488"/>
                      </a:solidFill>
                      <a:latin typeface="Aileron"/>
                      <a:ea typeface="+mj-ea"/>
                      <a:cs typeface="+mj-cs"/>
                    </a:rPr>
                    <a:t> Sales Professional?</a:t>
                  </a:r>
                  <a:endParaRPr lang="en-US" sz="2400">
                    <a:ea typeface="+mj-ea"/>
                    <a:cs typeface="+mj-cs"/>
                  </a:endParaRPr>
                </a:p>
              </p:txBody>
            </p:sp>
            <p:pic>
              <p:nvPicPr>
                <p:cNvPr id="61" name="Picture 60">
                  <a:extLst>
                    <a:ext uri="{FF2B5EF4-FFF2-40B4-BE49-F238E27FC236}">
                      <a16:creationId xmlns:a16="http://schemas.microsoft.com/office/drawing/2014/main" id="{E5207C72-9012-1D6F-B906-0A6BE7DEF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650194"/>
                  <a:ext cx="6756400" cy="6032500"/>
                </a:xfrm>
                <a:prstGeom prst="rect">
                  <a:avLst/>
                </a:prstGeom>
              </p:spPr>
            </p:pic>
            <p:sp>
              <p:nvSpPr>
                <p:cNvPr id="62" name="Rectangle 61">
                  <a:extLst>
                    <a:ext uri="{FF2B5EF4-FFF2-40B4-BE49-F238E27FC236}">
                      <a16:creationId xmlns:a16="http://schemas.microsoft.com/office/drawing/2014/main" id="{80818224-BE23-6B94-F840-FA28132E1306}"/>
                    </a:ext>
                  </a:extLst>
                </p:cNvPr>
                <p:cNvSpPr/>
                <p:nvPr/>
              </p:nvSpPr>
              <p:spPr>
                <a:xfrm>
                  <a:off x="5638801" y="3772847"/>
                  <a:ext cx="3976686" cy="203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0343250-2629-B6F1-8EDB-085EFD55EEAD}"/>
                    </a:ext>
                  </a:extLst>
                </p:cNvPr>
                <p:cNvSpPr/>
                <p:nvPr/>
              </p:nvSpPr>
              <p:spPr>
                <a:xfrm>
                  <a:off x="9057531" y="3536613"/>
                  <a:ext cx="117856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3AF121B5-3BBC-520A-C735-2F602F55AA73}"/>
                  </a:ext>
                </a:extLst>
              </p:cNvPr>
              <p:cNvSpPr/>
              <p:nvPr/>
            </p:nvSpPr>
            <p:spPr>
              <a:xfrm>
                <a:off x="6155474" y="3684014"/>
                <a:ext cx="3460013" cy="265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53F32689-8EB0-A6AD-E9A5-DF794A5F9573}"/>
                </a:ext>
              </a:extLst>
            </p:cNvPr>
            <p:cNvSpPr/>
            <p:nvPr/>
          </p:nvSpPr>
          <p:spPr>
            <a:xfrm>
              <a:off x="6155472" y="2538366"/>
              <a:ext cx="869795" cy="422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9715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213D-5191-444A-9E97-158F88AC071D}"/>
              </a:ext>
            </a:extLst>
          </p:cNvPr>
          <p:cNvSpPr>
            <a:spLocks noGrp="1"/>
          </p:cNvSpPr>
          <p:nvPr>
            <p:ph type="title" idx="4294967295"/>
          </p:nvPr>
        </p:nvSpPr>
        <p:spPr>
          <a:xfrm>
            <a:off x="-926464" y="2534515"/>
            <a:ext cx="10515600" cy="1325563"/>
          </a:xfrm>
        </p:spPr>
        <p:txBody>
          <a:bodyPr>
            <a:normAutofit/>
          </a:bodyPr>
          <a:lstStyle/>
          <a:p>
            <a:pPr algn="ctr"/>
            <a:r>
              <a:rPr lang="en-US" sz="6000">
                <a:solidFill>
                  <a:srgbClr val="6B8A94"/>
                </a:solidFill>
              </a:rPr>
              <a:t>Just Hiring a “Body”</a:t>
            </a:r>
          </a:p>
        </p:txBody>
      </p:sp>
      <p:sp>
        <p:nvSpPr>
          <p:cNvPr id="4" name="TextBox 3">
            <a:extLst>
              <a:ext uri="{FF2B5EF4-FFF2-40B4-BE49-F238E27FC236}">
                <a16:creationId xmlns:a16="http://schemas.microsoft.com/office/drawing/2014/main" id="{FFFACEA8-EA15-2541-97DA-C034ECB4141B}"/>
              </a:ext>
            </a:extLst>
          </p:cNvPr>
          <p:cNvSpPr txBox="1"/>
          <p:nvPr/>
        </p:nvSpPr>
        <p:spPr>
          <a:xfrm>
            <a:off x="2392177" y="3694413"/>
            <a:ext cx="3878318" cy="646331"/>
          </a:xfrm>
          <a:prstGeom prst="rect">
            <a:avLst/>
          </a:prstGeom>
          <a:noFill/>
        </p:spPr>
        <p:txBody>
          <a:bodyPr wrap="square" rtlCol="0">
            <a:spAutoFit/>
          </a:bodyPr>
          <a:lstStyle/>
          <a:p>
            <a:pPr algn="ctr"/>
            <a:r>
              <a:rPr lang="en-US" spc="600">
                <a:solidFill>
                  <a:srgbClr val="6B8A94"/>
                </a:solidFill>
                <a:latin typeface="Aileron" pitchFamily="2" charset="77"/>
              </a:rPr>
              <a:t>Isn’t Building a Sustained Business</a:t>
            </a:r>
          </a:p>
        </p:txBody>
      </p:sp>
      <p:cxnSp>
        <p:nvCxnSpPr>
          <p:cNvPr id="5" name="Straight Connector 4">
            <a:extLst>
              <a:ext uri="{FF2B5EF4-FFF2-40B4-BE49-F238E27FC236}">
                <a16:creationId xmlns:a16="http://schemas.microsoft.com/office/drawing/2014/main" id="{37998703-6A05-FE44-91F5-F1FE183BDF2A}"/>
              </a:ext>
            </a:extLst>
          </p:cNvPr>
          <p:cNvCxnSpPr>
            <a:cxnSpLocks/>
          </p:cNvCxnSpPr>
          <p:nvPr/>
        </p:nvCxnSpPr>
        <p:spPr>
          <a:xfrm>
            <a:off x="3367699" y="4412827"/>
            <a:ext cx="1927274"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C138EDB-B862-4FC3-FA05-3B8753D39DE7}"/>
              </a:ext>
            </a:extLst>
          </p:cNvPr>
          <p:cNvPicPr>
            <a:picLocks noChangeAspect="1"/>
          </p:cNvPicPr>
          <p:nvPr/>
        </p:nvPicPr>
        <p:blipFill>
          <a:blip r:embed="rId3"/>
          <a:stretch>
            <a:fillRect/>
          </a:stretch>
        </p:blipFill>
        <p:spPr>
          <a:xfrm>
            <a:off x="2486425" y="1669100"/>
            <a:ext cx="3784070" cy="865415"/>
          </a:xfrm>
          <a:prstGeom prst="rect">
            <a:avLst/>
          </a:prstGeom>
        </p:spPr>
      </p:pic>
      <p:pic>
        <p:nvPicPr>
          <p:cNvPr id="7" name="Picture 6">
            <a:extLst>
              <a:ext uri="{FF2B5EF4-FFF2-40B4-BE49-F238E27FC236}">
                <a16:creationId xmlns:a16="http://schemas.microsoft.com/office/drawing/2014/main" id="{368ACE7B-3672-40C3-3052-5CAB6ADE02CE}"/>
              </a:ext>
            </a:extLst>
          </p:cNvPr>
          <p:cNvPicPr>
            <a:picLocks noChangeAspect="1"/>
          </p:cNvPicPr>
          <p:nvPr/>
        </p:nvPicPr>
        <p:blipFill>
          <a:blip r:embed="rId4"/>
          <a:stretch>
            <a:fillRect/>
          </a:stretch>
        </p:blipFill>
        <p:spPr>
          <a:xfrm>
            <a:off x="11077016" y="5758147"/>
            <a:ext cx="947182" cy="947182"/>
          </a:xfrm>
          <a:prstGeom prst="rect">
            <a:avLst/>
          </a:prstGeom>
        </p:spPr>
      </p:pic>
      <p:sp>
        <p:nvSpPr>
          <p:cNvPr id="8" name="TextBox 7">
            <a:extLst>
              <a:ext uri="{FF2B5EF4-FFF2-40B4-BE49-F238E27FC236}">
                <a16:creationId xmlns:a16="http://schemas.microsoft.com/office/drawing/2014/main" id="{E3A412F3-8172-2045-8B37-BFBD31FD8F61}"/>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Tree>
    <p:extLst>
      <p:ext uri="{BB962C8B-B14F-4D97-AF65-F5344CB8AC3E}">
        <p14:creationId xmlns:p14="http://schemas.microsoft.com/office/powerpoint/2010/main" val="3456335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715695"/>
            <a:ext cx="10515600" cy="88463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latin typeface="Rufina"/>
              </a:rPr>
              <a:t>An Ideal Candidate Will Work for You Because...</a:t>
            </a:r>
            <a:endParaRPr lang="en-US"/>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93096" y="1598540"/>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4" name="TextBox 3">
            <a:extLst>
              <a:ext uri="{FF2B5EF4-FFF2-40B4-BE49-F238E27FC236}">
                <a16:creationId xmlns:a16="http://schemas.microsoft.com/office/drawing/2014/main" id="{615CBC95-1984-AAF2-9418-3519BDD8C1A7}"/>
              </a:ext>
            </a:extLst>
          </p:cNvPr>
          <p:cNvSpPr txBox="1"/>
          <p:nvPr/>
        </p:nvSpPr>
        <p:spPr>
          <a:xfrm>
            <a:off x="1645206" y="1714289"/>
            <a:ext cx="10727307" cy="4293483"/>
          </a:xfrm>
          <a:prstGeom prst="rect">
            <a:avLst/>
          </a:prstGeom>
          <a:noFill/>
        </p:spPr>
        <p:txBody>
          <a:bodyPr wrap="square" lIns="91440" tIns="45720" rIns="91440" bIns="45720" rtlCol="0" anchor="t">
            <a:spAutoFit/>
          </a:bodyPr>
          <a:lstStyle/>
          <a:p>
            <a:pPr lvl="0" indent="-342900">
              <a:buFont typeface="Arial" panose="020B0604020202020204" pitchFamily="34" charset="0"/>
              <a:buChar char="•"/>
            </a:pPr>
            <a:r>
              <a:rPr lang="en-US" sz="1700" dirty="0">
                <a:solidFill>
                  <a:srgbClr val="83837E"/>
                </a:solidFill>
                <a:latin typeface="Aileron"/>
                <a:ea typeface="+mn-lt"/>
                <a:cs typeface="+mn-lt"/>
              </a:rPr>
              <a:t>Solid base, good benefits, uncapped commissions/earning potential</a:t>
            </a:r>
          </a:p>
          <a:p>
            <a:pPr lvl="0" indent="-342900">
              <a:buFont typeface="Arial" panose="020B0604020202020204" pitchFamily="34" charset="0"/>
              <a:buChar char="•"/>
            </a:pPr>
            <a:endParaRPr lang="en-US" sz="1700">
              <a:solidFill>
                <a:srgbClr val="83837E"/>
              </a:solidFill>
              <a:latin typeface="Aileron"/>
              <a:ea typeface="+mn-lt"/>
              <a:cs typeface="+mn-lt"/>
            </a:endParaRPr>
          </a:p>
          <a:p>
            <a:pPr marL="342900" indent="-342900">
              <a:buFont typeface="Arial" panose="020B0604020202020204" pitchFamily="34" charset="0"/>
              <a:buChar char="•"/>
            </a:pPr>
            <a:r>
              <a:rPr lang="en-US" sz="1700" dirty="0">
                <a:solidFill>
                  <a:srgbClr val="83837E"/>
                </a:solidFill>
                <a:latin typeface="Aileron"/>
                <a:ea typeface="+mn-lt"/>
                <a:cs typeface="+mn-lt"/>
              </a:rPr>
              <a:t>Top Product In Market – Ability to access to a desirable, niche audience through unique offerings to their clients </a:t>
            </a:r>
          </a:p>
          <a:p>
            <a:pPr marL="342900" lvl="0" indent="-342900">
              <a:buFont typeface="Arial" panose="020B0604020202020204" pitchFamily="34" charset="0"/>
              <a:buChar char="•"/>
            </a:pPr>
            <a:endParaRPr lang="en-US" sz="1700">
              <a:solidFill>
                <a:srgbClr val="83837E"/>
              </a:solidFill>
              <a:latin typeface="Aileron"/>
              <a:ea typeface="+mn-lt"/>
              <a:cs typeface="+mn-lt"/>
            </a:endParaRPr>
          </a:p>
          <a:p>
            <a:pPr lvl="0" indent="-342900">
              <a:buFont typeface="Arial" panose="020B0604020202020204" pitchFamily="34" charset="0"/>
              <a:buChar char="•"/>
            </a:pPr>
            <a:r>
              <a:rPr lang="en-US" sz="1700" dirty="0">
                <a:solidFill>
                  <a:srgbClr val="83837E"/>
                </a:solidFill>
                <a:latin typeface="Aileron"/>
                <a:ea typeface="+mn-lt"/>
                <a:cs typeface="+mn-lt"/>
              </a:rPr>
              <a:t>Products that delivers measurable results</a:t>
            </a:r>
          </a:p>
          <a:p>
            <a:pPr lvl="0" indent="-342900">
              <a:buFont typeface="Arial" panose="020B0604020202020204" pitchFamily="34" charset="0"/>
              <a:buChar char="•"/>
            </a:pPr>
            <a:endParaRPr lang="en-US" sz="1700">
              <a:solidFill>
                <a:srgbClr val="83837E"/>
              </a:solidFill>
              <a:latin typeface="Aileron"/>
              <a:ea typeface="+mn-lt"/>
              <a:cs typeface="+mn-lt"/>
            </a:endParaRPr>
          </a:p>
          <a:p>
            <a:pPr indent="-342900">
              <a:buFont typeface="Arial" panose="020B0604020202020204" pitchFamily="34" charset="0"/>
              <a:buChar char="•"/>
            </a:pPr>
            <a:r>
              <a:rPr lang="en-US" sz="1700" dirty="0">
                <a:solidFill>
                  <a:srgbClr val="83837E"/>
                </a:solidFill>
                <a:latin typeface="Aileron"/>
                <a:ea typeface="+mn-lt"/>
                <a:cs typeface="+mn-lt"/>
              </a:rPr>
              <a:t>Confidence in your ability to execute</a:t>
            </a:r>
          </a:p>
          <a:p>
            <a:pPr lvl="0" indent="-342900">
              <a:buFont typeface="Arial" panose="020B0604020202020204" pitchFamily="34" charset="0"/>
              <a:buChar char="•"/>
            </a:pPr>
            <a:endParaRPr lang="en-US" sz="1700">
              <a:solidFill>
                <a:srgbClr val="83837E"/>
              </a:solidFill>
              <a:latin typeface="Aileron"/>
              <a:ea typeface="+mn-lt"/>
              <a:cs typeface="+mn-lt"/>
            </a:endParaRPr>
          </a:p>
          <a:p>
            <a:pPr marL="342900" lvl="0" indent="-342900">
              <a:buFont typeface="Arial" panose="020B0604020202020204" pitchFamily="34" charset="0"/>
              <a:buChar char="•"/>
            </a:pPr>
            <a:r>
              <a:rPr lang="en-US" sz="1700" dirty="0">
                <a:solidFill>
                  <a:srgbClr val="83837E"/>
                </a:solidFill>
                <a:latin typeface="Aileron"/>
                <a:ea typeface="+mn-lt"/>
                <a:cs typeface="+mn-lt"/>
              </a:rPr>
              <a:t>Surrounded by a committed professional peer group and leadership team that is professional in their appearance, approach and behavior</a:t>
            </a:r>
          </a:p>
          <a:p>
            <a:pPr marL="342900" lvl="0" indent="-342900">
              <a:buFont typeface="Arial" panose="020B0604020202020204" pitchFamily="34" charset="0"/>
              <a:buChar char="•"/>
            </a:pPr>
            <a:endParaRPr lang="en-US" sz="1700">
              <a:solidFill>
                <a:srgbClr val="83837E"/>
              </a:solidFill>
              <a:latin typeface="Aileron"/>
              <a:ea typeface="+mn-lt"/>
              <a:cs typeface="+mn-lt"/>
            </a:endParaRPr>
          </a:p>
          <a:p>
            <a:pPr lvl="0" indent="-342900">
              <a:buFont typeface="Arial" panose="020B0604020202020204" pitchFamily="34" charset="0"/>
              <a:buChar char="•"/>
            </a:pPr>
            <a:r>
              <a:rPr lang="en-US" sz="1700" dirty="0">
                <a:solidFill>
                  <a:srgbClr val="83837E"/>
                </a:solidFill>
                <a:latin typeface="Aileron"/>
                <a:ea typeface="+mn-lt"/>
                <a:cs typeface="+mn-lt"/>
              </a:rPr>
              <a:t>Tools and training that set them up for success and efficiency; turnkey sales support and automation</a:t>
            </a:r>
          </a:p>
          <a:p>
            <a:pPr lvl="0" indent="-342900">
              <a:buFont typeface="Arial" panose="020B0604020202020204" pitchFamily="34" charset="0"/>
              <a:buChar char="•"/>
            </a:pPr>
            <a:endParaRPr lang="en-US" sz="1700">
              <a:solidFill>
                <a:srgbClr val="83837E"/>
              </a:solidFill>
              <a:latin typeface="Aileron"/>
              <a:ea typeface="+mn-lt"/>
              <a:cs typeface="+mn-lt"/>
            </a:endParaRPr>
          </a:p>
          <a:p>
            <a:pPr lvl="0" indent="-342900">
              <a:buFont typeface="Arial" panose="020B0604020202020204" pitchFamily="34" charset="0"/>
              <a:buChar char="•"/>
            </a:pPr>
            <a:r>
              <a:rPr lang="en-US" sz="1700" dirty="0">
                <a:solidFill>
                  <a:srgbClr val="83837E"/>
                </a:solidFill>
                <a:latin typeface="Aileron"/>
                <a:ea typeface="+mn-lt"/>
                <a:cs typeface="+mn-lt"/>
              </a:rPr>
              <a:t>Autonomy and trust that they will get to their objective – they want leadership not management</a:t>
            </a:r>
          </a:p>
          <a:p>
            <a:endParaRPr lang="en-US"/>
          </a:p>
        </p:txBody>
      </p:sp>
    </p:spTree>
    <p:extLst>
      <p:ext uri="{BB962C8B-B14F-4D97-AF65-F5344CB8AC3E}">
        <p14:creationId xmlns:p14="http://schemas.microsoft.com/office/powerpoint/2010/main" val="1869421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715695"/>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latin typeface="Rufina"/>
              </a:rPr>
              <a:t>Your Promise to Potential Employees</a:t>
            </a:r>
            <a:endParaRPr lang="en-US"/>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93096" y="1598540"/>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grpSp>
        <p:nvGrpSpPr>
          <p:cNvPr id="12" name="Group 11">
            <a:extLst>
              <a:ext uri="{FF2B5EF4-FFF2-40B4-BE49-F238E27FC236}">
                <a16:creationId xmlns:a16="http://schemas.microsoft.com/office/drawing/2014/main" id="{4119152F-3902-B4B3-4EAB-395822FB3C05}"/>
              </a:ext>
            </a:extLst>
          </p:cNvPr>
          <p:cNvGrpSpPr/>
          <p:nvPr/>
        </p:nvGrpSpPr>
        <p:grpSpPr>
          <a:xfrm>
            <a:off x="2773146" y="1720625"/>
            <a:ext cx="7577409" cy="4393904"/>
            <a:chOff x="1146082" y="1226279"/>
            <a:chExt cx="10129738" cy="5925301"/>
          </a:xfrm>
        </p:grpSpPr>
        <p:pic>
          <p:nvPicPr>
            <p:cNvPr id="3" name="Picture 2">
              <a:extLst>
                <a:ext uri="{FF2B5EF4-FFF2-40B4-BE49-F238E27FC236}">
                  <a16:creationId xmlns:a16="http://schemas.microsoft.com/office/drawing/2014/main" id="{7192F04D-A775-6C0F-3182-FAD236F8A1D4}"/>
                </a:ext>
              </a:extLst>
            </p:cNvPr>
            <p:cNvPicPr>
              <a:picLocks noChangeAspect="1"/>
            </p:cNvPicPr>
            <p:nvPr/>
          </p:nvPicPr>
          <p:blipFill>
            <a:blip r:embed="rId4"/>
            <a:stretch>
              <a:fillRect/>
            </a:stretch>
          </p:blipFill>
          <p:spPr>
            <a:xfrm>
              <a:off x="1146084" y="1226279"/>
              <a:ext cx="10129736" cy="5631721"/>
            </a:xfrm>
            <a:prstGeom prst="rect">
              <a:avLst/>
            </a:prstGeom>
          </p:spPr>
        </p:pic>
        <p:sp>
          <p:nvSpPr>
            <p:cNvPr id="5" name="Oval 4">
              <a:extLst>
                <a:ext uri="{FF2B5EF4-FFF2-40B4-BE49-F238E27FC236}">
                  <a16:creationId xmlns:a16="http://schemas.microsoft.com/office/drawing/2014/main" id="{83FA361B-3C66-4DFE-4077-468F8DCF381D}"/>
                </a:ext>
              </a:extLst>
            </p:cNvPr>
            <p:cNvSpPr/>
            <p:nvPr/>
          </p:nvSpPr>
          <p:spPr>
            <a:xfrm>
              <a:off x="4922196" y="1692613"/>
              <a:ext cx="3501957" cy="817123"/>
            </a:xfrm>
            <a:prstGeom prst="ellipse">
              <a:avLst/>
            </a:prstGeom>
            <a:noFill/>
            <a:ln w="38100">
              <a:solidFill>
                <a:srgbClr val="196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0BBC19-3627-2AEC-85AE-0F394973853C}"/>
                </a:ext>
              </a:extLst>
            </p:cNvPr>
            <p:cNvSpPr/>
            <p:nvPr/>
          </p:nvSpPr>
          <p:spPr>
            <a:xfrm>
              <a:off x="1146084" y="3401439"/>
              <a:ext cx="3501957" cy="817123"/>
            </a:xfrm>
            <a:prstGeom prst="ellipse">
              <a:avLst/>
            </a:prstGeom>
            <a:noFill/>
            <a:ln w="38100">
              <a:solidFill>
                <a:srgbClr val="196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157830-B4C5-6078-54C8-0EF6727ADE14}"/>
                </a:ext>
              </a:extLst>
            </p:cNvPr>
            <p:cNvSpPr/>
            <p:nvPr/>
          </p:nvSpPr>
          <p:spPr>
            <a:xfrm>
              <a:off x="1146083" y="3922165"/>
              <a:ext cx="3501957" cy="817123"/>
            </a:xfrm>
            <a:prstGeom prst="ellipse">
              <a:avLst/>
            </a:prstGeom>
            <a:noFill/>
            <a:ln w="38100">
              <a:solidFill>
                <a:srgbClr val="196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F9FDFE-5251-78D4-1456-FE110D5E5580}"/>
                </a:ext>
              </a:extLst>
            </p:cNvPr>
            <p:cNvSpPr/>
            <p:nvPr/>
          </p:nvSpPr>
          <p:spPr>
            <a:xfrm>
              <a:off x="1501869" y="5411714"/>
              <a:ext cx="540939" cy="401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7241E1C-C148-FD7A-A102-3E084AA8EA4C}"/>
                </a:ext>
              </a:extLst>
            </p:cNvPr>
            <p:cNvSpPr/>
            <p:nvPr/>
          </p:nvSpPr>
          <p:spPr>
            <a:xfrm>
              <a:off x="1146082" y="5812714"/>
              <a:ext cx="3501957" cy="817123"/>
            </a:xfrm>
            <a:prstGeom prst="ellipse">
              <a:avLst/>
            </a:prstGeom>
            <a:noFill/>
            <a:ln w="38100">
              <a:solidFill>
                <a:srgbClr val="196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16B9ED-1E27-D1D3-7D2B-256C3CC8DBDE}"/>
                </a:ext>
              </a:extLst>
            </p:cNvPr>
            <p:cNvSpPr/>
            <p:nvPr/>
          </p:nvSpPr>
          <p:spPr>
            <a:xfrm>
              <a:off x="1241578" y="6334457"/>
              <a:ext cx="3501957" cy="817123"/>
            </a:xfrm>
            <a:prstGeom prst="ellipse">
              <a:avLst/>
            </a:prstGeom>
            <a:noFill/>
            <a:ln w="38100">
              <a:solidFill>
                <a:srgbClr val="196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0D6ED64-32AB-FD1B-1CE2-81704EA0A5A2}"/>
                </a:ext>
              </a:extLst>
            </p:cNvPr>
            <p:cNvSpPr/>
            <p:nvPr/>
          </p:nvSpPr>
          <p:spPr>
            <a:xfrm>
              <a:off x="1241578" y="4767429"/>
              <a:ext cx="3501957" cy="817123"/>
            </a:xfrm>
            <a:prstGeom prst="ellipse">
              <a:avLst/>
            </a:prstGeom>
            <a:noFill/>
            <a:ln w="38100">
              <a:solidFill>
                <a:srgbClr val="1962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1770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AD72AE1-D1BF-2548-4136-2783E1716347}"/>
              </a:ext>
            </a:extLst>
          </p:cNvPr>
          <p:cNvCxnSpPr>
            <a:cxnSpLocks/>
          </p:cNvCxnSpPr>
          <p:nvPr/>
        </p:nvCxnSpPr>
        <p:spPr>
          <a:xfrm>
            <a:off x="1907892" y="1561669"/>
            <a:ext cx="14511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22D694-E43F-25C2-0F3E-483B0217DEA0}"/>
              </a:ext>
            </a:extLst>
          </p:cNvPr>
          <p:cNvSpPr txBox="1"/>
          <p:nvPr/>
        </p:nvSpPr>
        <p:spPr>
          <a:xfrm>
            <a:off x="1788666" y="627226"/>
            <a:ext cx="9235019" cy="707886"/>
          </a:xfrm>
          <a:prstGeom prst="rect">
            <a:avLst/>
          </a:prstGeom>
          <a:noFill/>
        </p:spPr>
        <p:txBody>
          <a:bodyPr wrap="square" lIns="91440" tIns="45720" rIns="91440" bIns="45720" anchor="t">
            <a:spAutoFit/>
          </a:bodyPr>
          <a:lstStyle/>
          <a:p>
            <a:r>
              <a:rPr lang="en-US" sz="4000">
                <a:latin typeface="Rufina"/>
                <a:cs typeface="Calibri"/>
              </a:rPr>
              <a:t>Promise to Potential Employees</a:t>
            </a:r>
          </a:p>
        </p:txBody>
      </p:sp>
      <p:pic>
        <p:nvPicPr>
          <p:cNvPr id="21" name="Picture 20">
            <a:extLst>
              <a:ext uri="{FF2B5EF4-FFF2-40B4-BE49-F238E27FC236}">
                <a16:creationId xmlns:a16="http://schemas.microsoft.com/office/drawing/2014/main" id="{7D1BC437-23D9-3808-5BFA-864B8E4449B4}"/>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22" name="TextBox 21">
            <a:extLst>
              <a:ext uri="{FF2B5EF4-FFF2-40B4-BE49-F238E27FC236}">
                <a16:creationId xmlns:a16="http://schemas.microsoft.com/office/drawing/2014/main" id="{B222A7C6-41FC-5206-F282-50E0337CC32A}"/>
              </a:ext>
            </a:extLst>
          </p:cNvPr>
          <p:cNvSpPr txBox="1"/>
          <p:nvPr/>
        </p:nvSpPr>
        <p:spPr>
          <a:xfrm>
            <a:off x="900113" y="6340740"/>
            <a:ext cx="10339136"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6" name="TextBox 5">
            <a:extLst>
              <a:ext uri="{FF2B5EF4-FFF2-40B4-BE49-F238E27FC236}">
                <a16:creationId xmlns:a16="http://schemas.microsoft.com/office/drawing/2014/main" id="{B768F9AA-4686-B4F2-FCAE-01AFE70D3F00}"/>
              </a:ext>
            </a:extLst>
          </p:cNvPr>
          <p:cNvSpPr txBox="1"/>
          <p:nvPr/>
        </p:nvSpPr>
        <p:spPr>
          <a:xfrm>
            <a:off x="1523987" y="1826605"/>
            <a:ext cx="10305145" cy="4401205"/>
          </a:xfrm>
          <a:prstGeom prst="rect">
            <a:avLst/>
          </a:prstGeom>
          <a:noFill/>
        </p:spPr>
        <p:txBody>
          <a:bodyPr wrap="square" lIns="91440" tIns="45720" rIns="91440" bIns="45720" rtlCol="0" anchor="t">
            <a:spAutoFit/>
          </a:bodyPr>
          <a:lstStyle/>
          <a:p>
            <a:pPr>
              <a:spcBef>
                <a:spcPts val="200"/>
              </a:spcBef>
            </a:pPr>
            <a:r>
              <a:rPr lang="en-US" sz="1400" dirty="0">
                <a:latin typeface="Aileron"/>
              </a:rPr>
              <a:t>XXXX Media is hiring digital-native sales professionals seeking to build their career with the XXXX media company. We continue </a:t>
            </a:r>
            <a:r>
              <a:rPr lang="en-US" sz="1400" b="1" dirty="0">
                <a:solidFill>
                  <a:srgbClr val="ADBA6A"/>
                </a:solidFill>
                <a:latin typeface="Aileron"/>
              </a:rPr>
              <a:t>to invest in innovation and people, developing new businesses</a:t>
            </a:r>
            <a:r>
              <a:rPr lang="en-US" sz="1400" b="1" dirty="0">
                <a:solidFill>
                  <a:srgbClr val="D80F79"/>
                </a:solidFill>
                <a:latin typeface="Aileron"/>
              </a:rPr>
              <a:t> </a:t>
            </a:r>
            <a:r>
              <a:rPr lang="en-US" sz="1400" dirty="0">
                <a:latin typeface="Aileron"/>
              </a:rPr>
              <a:t>and state-of-the art tools that support new products that produce superior ROIs for clients. We believe that a creative, learning environment staffed with </a:t>
            </a:r>
            <a:r>
              <a:rPr lang="en-US" sz="1400" b="1" dirty="0">
                <a:solidFill>
                  <a:srgbClr val="ADBA6A"/>
                </a:solidFill>
                <a:latin typeface="Aileron"/>
              </a:rPr>
              <a:t>talented people who want to grow</a:t>
            </a:r>
            <a:r>
              <a:rPr lang="en-US" sz="1400" b="1" dirty="0">
                <a:solidFill>
                  <a:srgbClr val="D80F79"/>
                </a:solidFill>
                <a:latin typeface="Aileron"/>
              </a:rPr>
              <a:t> </a:t>
            </a:r>
            <a:r>
              <a:rPr lang="en-US" sz="1400" dirty="0">
                <a:latin typeface="Aileron"/>
              </a:rPr>
              <a:t>and utilize the newest and best tools will result in a dynamic and successful culture that has a positive impact on our clients' business. </a:t>
            </a:r>
            <a:endParaRPr lang="en-US" sz="1400" spc="300" dirty="0">
              <a:solidFill>
                <a:srgbClr val="6B8A94"/>
              </a:solidFill>
              <a:latin typeface="Aileron"/>
            </a:endParaRPr>
          </a:p>
          <a:p>
            <a:endParaRPr lang="en-US" sz="1400">
              <a:latin typeface="Aileron"/>
            </a:endParaRPr>
          </a:p>
          <a:p>
            <a:r>
              <a:rPr lang="en-US" sz="1400" dirty="0">
                <a:latin typeface="Aileron"/>
              </a:rPr>
              <a:t>As a true marketer, we want you to bring your experience and expertise to develop the </a:t>
            </a:r>
            <a:r>
              <a:rPr lang="en-US" sz="1400" b="1" dirty="0">
                <a:solidFill>
                  <a:srgbClr val="ADBA6A"/>
                </a:solidFill>
                <a:latin typeface="Aileron"/>
              </a:rPr>
              <a:t>best direct response advertising programs</a:t>
            </a:r>
            <a:r>
              <a:rPr lang="en-US" sz="1400" b="1" dirty="0">
                <a:solidFill>
                  <a:srgbClr val="D80F79"/>
                </a:solidFill>
                <a:latin typeface="Aileron"/>
              </a:rPr>
              <a:t> </a:t>
            </a:r>
            <a:r>
              <a:rPr lang="en-US" sz="1400" dirty="0">
                <a:latin typeface="Aileron"/>
              </a:rPr>
              <a:t>for local advertisers needing to engage with the local consumers to grow their business.</a:t>
            </a:r>
          </a:p>
          <a:p>
            <a:endParaRPr lang="en-US" sz="1400">
              <a:latin typeface="Aileron"/>
            </a:endParaRPr>
          </a:p>
          <a:p>
            <a:r>
              <a:rPr lang="en-US" sz="1400" dirty="0">
                <a:latin typeface="Aileron"/>
              </a:rPr>
              <a:t>We value teamwork. </a:t>
            </a:r>
            <a:r>
              <a:rPr lang="en-US" sz="1400" b="1" dirty="0">
                <a:solidFill>
                  <a:srgbClr val="ADBA6A"/>
                </a:solidFill>
                <a:latin typeface="Aileron"/>
              </a:rPr>
              <a:t>We embrace opinions, perspectives, cultures and backgrounds</a:t>
            </a:r>
            <a:r>
              <a:rPr lang="en-US" sz="1400" b="1" dirty="0">
                <a:solidFill>
                  <a:srgbClr val="D80F79"/>
                </a:solidFill>
                <a:latin typeface="Aileron"/>
              </a:rPr>
              <a:t> </a:t>
            </a:r>
            <a:r>
              <a:rPr lang="en-US" sz="1400" dirty="0">
                <a:latin typeface="Aileron"/>
              </a:rPr>
              <a:t>that energizes the company and fuels our passion to do what’s right for our readers, our advertisers and our employees. If you’ve got the drive and the passion, together we can take your career farther than you’ve ever imagined.</a:t>
            </a:r>
          </a:p>
          <a:p>
            <a:endParaRPr lang="en-US" sz="1400">
              <a:latin typeface="Aileron"/>
            </a:endParaRPr>
          </a:p>
          <a:p>
            <a:r>
              <a:rPr lang="en-US" sz="1400" dirty="0">
                <a:latin typeface="Aileron"/>
              </a:rPr>
              <a:t>We are building a sales team that will be the face of the changing market landscape. We are looking for people who are excited to represent our </a:t>
            </a:r>
            <a:r>
              <a:rPr lang="en-US" sz="1400" b="1" dirty="0">
                <a:solidFill>
                  <a:srgbClr val="ADBA6A"/>
                </a:solidFill>
                <a:latin typeface="Aileron"/>
              </a:rPr>
              <a:t>emerging brands and our trusted, traditional ones too</a:t>
            </a:r>
            <a:r>
              <a:rPr lang="en-US" sz="1400" dirty="0">
                <a:solidFill>
                  <a:srgbClr val="ADBA6A"/>
                </a:solidFill>
                <a:latin typeface="Aileron"/>
              </a:rPr>
              <a:t>. </a:t>
            </a:r>
            <a:r>
              <a:rPr lang="en-US" sz="1400" dirty="0">
                <a:latin typeface="Aileron"/>
              </a:rPr>
              <a:t>Join our team, working from our downtown offices or with </a:t>
            </a:r>
            <a:r>
              <a:rPr lang="en-US" sz="1400" b="1" dirty="0">
                <a:solidFill>
                  <a:srgbClr val="ADBA6A"/>
                </a:solidFill>
                <a:latin typeface="Aileron"/>
              </a:rPr>
              <a:t>work from home flexibility</a:t>
            </a:r>
            <a:r>
              <a:rPr lang="en-US" sz="1400" dirty="0">
                <a:solidFill>
                  <a:srgbClr val="ADBA6A"/>
                </a:solidFill>
                <a:latin typeface="Aileron"/>
              </a:rPr>
              <a:t>.</a:t>
            </a:r>
            <a:r>
              <a:rPr lang="en-US" sz="1400" dirty="0">
                <a:latin typeface="Aileron"/>
              </a:rPr>
              <a:t> If you’re as a motivated, self-starter aligned with our mission to grow sustainable local businesses, please apply.   </a:t>
            </a:r>
          </a:p>
          <a:p>
            <a:endParaRPr lang="en-US" sz="1400">
              <a:latin typeface="Aileron"/>
            </a:endParaRPr>
          </a:p>
          <a:p>
            <a:r>
              <a:rPr lang="en-US" sz="1400" dirty="0">
                <a:latin typeface="Aileron"/>
              </a:rPr>
              <a:t>The XXXX offers competitive pay and a comprehensive benefit package that includes medical, dental, vision, life, and disability insurance; a 401(k) plan, and paid holiday, vacation, sick and personal time.  </a:t>
            </a:r>
          </a:p>
        </p:txBody>
      </p:sp>
    </p:spTree>
    <p:extLst>
      <p:ext uri="{BB962C8B-B14F-4D97-AF65-F5344CB8AC3E}">
        <p14:creationId xmlns:p14="http://schemas.microsoft.com/office/powerpoint/2010/main" val="4241359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AD72AE1-D1BF-2548-4136-2783E1716347}"/>
              </a:ext>
            </a:extLst>
          </p:cNvPr>
          <p:cNvCxnSpPr>
            <a:cxnSpLocks/>
          </p:cNvCxnSpPr>
          <p:nvPr/>
        </p:nvCxnSpPr>
        <p:spPr>
          <a:xfrm>
            <a:off x="1922688" y="1961165"/>
            <a:ext cx="14511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022D694-E43F-25C2-0F3E-483B0217DEA0}"/>
              </a:ext>
            </a:extLst>
          </p:cNvPr>
          <p:cNvSpPr txBox="1"/>
          <p:nvPr/>
        </p:nvSpPr>
        <p:spPr>
          <a:xfrm>
            <a:off x="1921830" y="597634"/>
            <a:ext cx="9235019" cy="1323439"/>
          </a:xfrm>
          <a:prstGeom prst="rect">
            <a:avLst/>
          </a:prstGeom>
          <a:noFill/>
        </p:spPr>
        <p:txBody>
          <a:bodyPr wrap="square" lIns="91440" tIns="45720" rIns="91440" bIns="45720" anchor="t">
            <a:spAutoFit/>
          </a:bodyPr>
          <a:lstStyle/>
          <a:p>
            <a:r>
              <a:rPr lang="en-US" sz="4000">
                <a:latin typeface="Rufina"/>
                <a:cs typeface="Calibri"/>
              </a:rPr>
              <a:t>Arm Your Digital Sales Team to Successfully Pivot Your Business</a:t>
            </a:r>
            <a:endParaRPr lang="en-US"/>
          </a:p>
        </p:txBody>
      </p:sp>
      <p:pic>
        <p:nvPicPr>
          <p:cNvPr id="21" name="Picture 20">
            <a:extLst>
              <a:ext uri="{FF2B5EF4-FFF2-40B4-BE49-F238E27FC236}">
                <a16:creationId xmlns:a16="http://schemas.microsoft.com/office/drawing/2014/main" id="{7D1BC437-23D9-3808-5BFA-864B8E4449B4}"/>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22" name="TextBox 21">
            <a:extLst>
              <a:ext uri="{FF2B5EF4-FFF2-40B4-BE49-F238E27FC236}">
                <a16:creationId xmlns:a16="http://schemas.microsoft.com/office/drawing/2014/main" id="{B222A7C6-41FC-5206-F282-50E0337CC32A}"/>
              </a:ext>
            </a:extLst>
          </p:cNvPr>
          <p:cNvSpPr txBox="1"/>
          <p:nvPr/>
        </p:nvSpPr>
        <p:spPr>
          <a:xfrm>
            <a:off x="900113" y="6340740"/>
            <a:ext cx="10339136"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3" name="TextBox 2">
            <a:extLst>
              <a:ext uri="{FF2B5EF4-FFF2-40B4-BE49-F238E27FC236}">
                <a16:creationId xmlns:a16="http://schemas.microsoft.com/office/drawing/2014/main" id="{34CB3369-B070-4C31-84BB-23372DC68178}"/>
              </a:ext>
            </a:extLst>
          </p:cNvPr>
          <p:cNvSpPr txBox="1"/>
          <p:nvPr/>
        </p:nvSpPr>
        <p:spPr>
          <a:xfrm>
            <a:off x="1768558" y="2159257"/>
            <a:ext cx="9465857" cy="3477875"/>
          </a:xfrm>
          <a:prstGeom prst="rect">
            <a:avLst/>
          </a:prstGeom>
          <a:noFill/>
        </p:spPr>
        <p:txBody>
          <a:bodyPr wrap="square" lIns="91440" tIns="45720" rIns="91440" bIns="45720" rtlCol="0" anchor="t">
            <a:spAutoFit/>
          </a:bodyPr>
          <a:lstStyle/>
          <a:p>
            <a:r>
              <a:rPr lang="en-US" sz="2000" dirty="0">
                <a:solidFill>
                  <a:srgbClr val="83837E"/>
                </a:solidFill>
                <a:latin typeface="Aileron"/>
              </a:rPr>
              <a:t>1. What Value Story are you telling your sales team and advertisers? If it isn’t grounded in your digital audience, you may not get invited to the table.</a:t>
            </a:r>
          </a:p>
          <a:p>
            <a:endParaRPr lang="en-US" sz="2000">
              <a:solidFill>
                <a:srgbClr val="83837E"/>
              </a:solidFill>
              <a:latin typeface="Aileron"/>
            </a:endParaRPr>
          </a:p>
          <a:p>
            <a:r>
              <a:rPr lang="en-US" sz="2000" dirty="0">
                <a:solidFill>
                  <a:srgbClr val="83837E"/>
                </a:solidFill>
                <a:latin typeface="Aileron"/>
              </a:rPr>
              <a:t>2. Arm your team with the right sales enablement tools:</a:t>
            </a:r>
          </a:p>
          <a:p>
            <a:pPr marL="800100" lvl="1" indent="-342900">
              <a:buFont typeface="Courier New" panose="020B0604020202020204" pitchFamily="34" charset="0"/>
              <a:buChar char="o"/>
            </a:pPr>
            <a:r>
              <a:rPr lang="en-US" sz="2000" dirty="0">
                <a:solidFill>
                  <a:srgbClr val="83837E"/>
                </a:solidFill>
                <a:latin typeface="Aileron"/>
              </a:rPr>
              <a:t>CRM</a:t>
            </a:r>
          </a:p>
          <a:p>
            <a:pPr marL="800100" lvl="1" indent="-342900">
              <a:buFont typeface="Courier New" panose="020B0604020202020204" pitchFamily="34" charset="0"/>
              <a:buChar char="o"/>
            </a:pPr>
            <a:r>
              <a:rPr lang="en-US" sz="2000" dirty="0">
                <a:solidFill>
                  <a:srgbClr val="83837E"/>
                </a:solidFill>
                <a:latin typeface="Aileron"/>
              </a:rPr>
              <a:t>Media Kit </a:t>
            </a:r>
          </a:p>
          <a:p>
            <a:pPr marL="800100" lvl="1" indent="-342900">
              <a:buFont typeface="Courier New" panose="020B0604020202020204" pitchFamily="34" charset="0"/>
              <a:buChar char="o"/>
            </a:pPr>
            <a:r>
              <a:rPr lang="en-US" sz="2000" dirty="0">
                <a:solidFill>
                  <a:srgbClr val="83837E"/>
                </a:solidFill>
                <a:latin typeface="Aileron"/>
              </a:rPr>
              <a:t>Zoom/Loom</a:t>
            </a:r>
          </a:p>
          <a:p>
            <a:pPr marL="800100" lvl="1" indent="-342900">
              <a:buFont typeface="Courier New" panose="020B0604020202020204" pitchFamily="34" charset="0"/>
              <a:buChar char="o"/>
            </a:pPr>
            <a:r>
              <a:rPr lang="en-US" sz="2000" dirty="0">
                <a:solidFill>
                  <a:srgbClr val="83837E"/>
                </a:solidFill>
                <a:latin typeface="Aileron"/>
              </a:rPr>
              <a:t>Digital Metrics</a:t>
            </a:r>
          </a:p>
          <a:p>
            <a:endParaRPr lang="en-US" sz="2000">
              <a:solidFill>
                <a:srgbClr val="83837E"/>
              </a:solidFill>
              <a:latin typeface="Aileron"/>
            </a:endParaRPr>
          </a:p>
          <a:p>
            <a:r>
              <a:rPr lang="en-US" sz="2000" dirty="0">
                <a:solidFill>
                  <a:srgbClr val="83837E"/>
                </a:solidFill>
                <a:latin typeface="Aileron"/>
              </a:rPr>
              <a:t>3. Educate your sales team on who they are competing against and who they are selling to.</a:t>
            </a:r>
          </a:p>
        </p:txBody>
      </p:sp>
    </p:spTree>
    <p:extLst>
      <p:ext uri="{BB962C8B-B14F-4D97-AF65-F5344CB8AC3E}">
        <p14:creationId xmlns:p14="http://schemas.microsoft.com/office/powerpoint/2010/main" val="268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889D208-E511-5E3B-5A05-AE5D79D99052}"/>
              </a:ext>
            </a:extLst>
          </p:cNvPr>
          <p:cNvSpPr txBox="1"/>
          <p:nvPr/>
        </p:nvSpPr>
        <p:spPr>
          <a:xfrm>
            <a:off x="1752067" y="1263772"/>
            <a:ext cx="8687866" cy="369332"/>
          </a:xfrm>
          <a:prstGeom prst="rect">
            <a:avLst/>
          </a:prstGeom>
          <a:noFill/>
        </p:spPr>
        <p:txBody>
          <a:bodyPr wrap="square" rtlCol="0">
            <a:spAutoFit/>
          </a:bodyPr>
          <a:lstStyle/>
          <a:p>
            <a:r>
              <a:rPr lang="en-US" spc="600">
                <a:solidFill>
                  <a:srgbClr val="6B8A94"/>
                </a:solidFill>
                <a:latin typeface="Aileron" pitchFamily="2" charset="77"/>
              </a:rPr>
              <a:t>WE’LL BE SHARING WITH ALL MEMBERS</a:t>
            </a:r>
          </a:p>
        </p:txBody>
      </p:sp>
      <p:sp>
        <p:nvSpPr>
          <p:cNvPr id="19" name="Title 1">
            <a:extLst>
              <a:ext uri="{FF2B5EF4-FFF2-40B4-BE49-F238E27FC236}">
                <a16:creationId xmlns:a16="http://schemas.microsoft.com/office/drawing/2014/main" id="{E773AEEC-14A0-136E-CCFE-5B9403A11CBE}"/>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t>First in the Industry Sales Culture Survey</a:t>
            </a:r>
          </a:p>
        </p:txBody>
      </p:sp>
      <p:cxnSp>
        <p:nvCxnSpPr>
          <p:cNvPr id="24" name="Straight Connector 23">
            <a:extLst>
              <a:ext uri="{FF2B5EF4-FFF2-40B4-BE49-F238E27FC236}">
                <a16:creationId xmlns:a16="http://schemas.microsoft.com/office/drawing/2014/main" id="{7CB63522-0839-C1EB-1EDE-0185773B136A}"/>
              </a:ext>
            </a:extLst>
          </p:cNvPr>
          <p:cNvCxnSpPr>
            <a:cxnSpLocks/>
          </p:cNvCxnSpPr>
          <p:nvPr/>
        </p:nvCxnSpPr>
        <p:spPr>
          <a:xfrm>
            <a:off x="1863504" y="1968442"/>
            <a:ext cx="1451196"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C011C976-6901-B3D3-D6D0-5D56FCE953BA}"/>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31" name="TextBox 30">
            <a:extLst>
              <a:ext uri="{FF2B5EF4-FFF2-40B4-BE49-F238E27FC236}">
                <a16:creationId xmlns:a16="http://schemas.microsoft.com/office/drawing/2014/main" id="{D8E091F2-A77C-1D30-DD28-18DF18EDC74B}"/>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4" name="TextBox 3">
            <a:extLst>
              <a:ext uri="{FF2B5EF4-FFF2-40B4-BE49-F238E27FC236}">
                <a16:creationId xmlns:a16="http://schemas.microsoft.com/office/drawing/2014/main" id="{51591F30-CB59-4919-0DE4-BF954F9F0CCF}"/>
              </a:ext>
            </a:extLst>
          </p:cNvPr>
          <p:cNvSpPr txBox="1"/>
          <p:nvPr/>
        </p:nvSpPr>
        <p:spPr>
          <a:xfrm>
            <a:off x="1752067" y="2971082"/>
            <a:ext cx="9010871" cy="1569660"/>
          </a:xfrm>
          <a:prstGeom prst="rect">
            <a:avLst/>
          </a:prstGeom>
          <a:noFill/>
        </p:spPr>
        <p:txBody>
          <a:bodyPr wrap="square">
            <a:spAutoFit/>
          </a:bodyPr>
          <a:lstStyle/>
          <a:p>
            <a:pPr marL="0" marR="0" algn="l">
              <a:spcBef>
                <a:spcPts val="0"/>
              </a:spcBef>
              <a:spcAft>
                <a:spcPts val="0"/>
              </a:spcAft>
            </a:pPr>
            <a:r>
              <a:rPr lang="en-US" sz="3200" b="1" u="none" strike="noStrike">
                <a:solidFill>
                  <a:srgbClr val="212121"/>
                </a:solidFill>
                <a:effectLst/>
                <a:latin typeface="Aileron Bold" pitchFamily="2" charset="77"/>
              </a:rPr>
              <a:t> </a:t>
            </a:r>
            <a:endParaRPr lang="en-US" sz="2400" b="1" u="none" strike="noStrike">
              <a:solidFill>
                <a:srgbClr val="212121"/>
              </a:solidFill>
              <a:effectLst/>
              <a:latin typeface="Aileron Bold" pitchFamily="2" charset="77"/>
            </a:endParaRPr>
          </a:p>
          <a:p>
            <a:pPr marL="0" marR="0" algn="l">
              <a:spcBef>
                <a:spcPts val="0"/>
              </a:spcBef>
              <a:spcAft>
                <a:spcPts val="0"/>
              </a:spcAft>
            </a:pPr>
            <a:r>
              <a:rPr lang="en-US" sz="3200" b="1" u="none" strike="noStrike">
                <a:solidFill>
                  <a:srgbClr val="789AB3"/>
                </a:solidFill>
                <a:effectLst/>
                <a:latin typeface="Aileron Bold" pitchFamily="2" charset="77"/>
              </a:rPr>
              <a:t>Sales Culture Survey:</a:t>
            </a:r>
            <a:endParaRPr lang="en-US" sz="2400" b="1" u="none" strike="noStrike">
              <a:solidFill>
                <a:srgbClr val="789AB3"/>
              </a:solidFill>
              <a:effectLst/>
              <a:latin typeface="Aileron Bold" pitchFamily="2" charset="77"/>
            </a:endParaRPr>
          </a:p>
          <a:p>
            <a:pPr marL="0" marR="0" algn="l">
              <a:spcBef>
                <a:spcPts val="0"/>
              </a:spcBef>
              <a:spcAft>
                <a:spcPts val="0"/>
              </a:spcAft>
            </a:pPr>
            <a:r>
              <a:rPr lang="en-US" sz="3200" b="1" u="sng" strike="noStrike">
                <a:solidFill>
                  <a:srgbClr val="0078D7"/>
                </a:solidFill>
                <a:effectLst/>
                <a:latin typeface="Aileron Bold" pitchFamily="2" charset="77"/>
                <a:hlinkClick r:id="rId4" tooltip="https://forms.office.com/r/sbvC6jfhu0"/>
              </a:rPr>
              <a:t>https://forms.office.com/r/sbvC6jfhu0</a:t>
            </a:r>
            <a:endParaRPr lang="en-US" sz="2400" b="1" u="none" strike="noStrike">
              <a:solidFill>
                <a:srgbClr val="212121"/>
              </a:solidFill>
              <a:effectLst/>
              <a:latin typeface="Aileron Bold" pitchFamily="2" charset="77"/>
            </a:endParaRPr>
          </a:p>
        </p:txBody>
      </p:sp>
    </p:spTree>
    <p:extLst>
      <p:ext uri="{BB962C8B-B14F-4D97-AF65-F5344CB8AC3E}">
        <p14:creationId xmlns:p14="http://schemas.microsoft.com/office/powerpoint/2010/main" val="3980133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A0D17D-22ED-0244-0A2B-93B4B264B554}"/>
              </a:ext>
            </a:extLst>
          </p:cNvPr>
          <p:cNvSpPr/>
          <p:nvPr/>
        </p:nvSpPr>
        <p:spPr>
          <a:xfrm>
            <a:off x="9549245" y="1918987"/>
            <a:ext cx="2410691" cy="2410691"/>
          </a:xfrm>
          <a:prstGeom prst="ellipse">
            <a:avLst/>
          </a:prstGeom>
          <a:solidFill>
            <a:srgbClr val="FFFFFF">
              <a:alpha val="3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BDFD0"/>
              </a:highlight>
              <a:latin typeface="Aileron" pitchFamily="2" charset="77"/>
            </a:endParaRPr>
          </a:p>
        </p:txBody>
      </p:sp>
      <p:pic>
        <p:nvPicPr>
          <p:cNvPr id="3" name="Picture 2">
            <a:extLst>
              <a:ext uri="{FF2B5EF4-FFF2-40B4-BE49-F238E27FC236}">
                <a16:creationId xmlns:a16="http://schemas.microsoft.com/office/drawing/2014/main" id="{A37364FB-9709-9A75-24B4-E45428306AB5}"/>
              </a:ext>
            </a:extLst>
          </p:cNvPr>
          <p:cNvPicPr>
            <a:picLocks noChangeAspect="1"/>
          </p:cNvPicPr>
          <p:nvPr/>
        </p:nvPicPr>
        <p:blipFill>
          <a:blip r:embed="rId2"/>
          <a:stretch>
            <a:fillRect/>
          </a:stretch>
        </p:blipFill>
        <p:spPr>
          <a:xfrm>
            <a:off x="9699648" y="2068968"/>
            <a:ext cx="2101803" cy="2101803"/>
          </a:xfrm>
          <a:prstGeom prst="rect">
            <a:avLst/>
          </a:prstGeom>
        </p:spPr>
      </p:pic>
      <p:pic>
        <p:nvPicPr>
          <p:cNvPr id="4" name="Picture 3">
            <a:extLst>
              <a:ext uri="{FF2B5EF4-FFF2-40B4-BE49-F238E27FC236}">
                <a16:creationId xmlns:a16="http://schemas.microsoft.com/office/drawing/2014/main" id="{FE15794B-E772-1784-FB52-AC758FB09934}"/>
              </a:ext>
            </a:extLst>
          </p:cNvPr>
          <p:cNvPicPr>
            <a:picLocks noChangeAspect="1"/>
          </p:cNvPicPr>
          <p:nvPr/>
        </p:nvPicPr>
        <p:blipFill>
          <a:blip r:embed="rId3"/>
          <a:stretch>
            <a:fillRect/>
          </a:stretch>
        </p:blipFill>
        <p:spPr>
          <a:xfrm>
            <a:off x="2107359" y="1456360"/>
            <a:ext cx="4169932" cy="3335945"/>
          </a:xfrm>
          <a:prstGeom prst="rect">
            <a:avLst/>
          </a:prstGeom>
        </p:spPr>
      </p:pic>
      <p:sp>
        <p:nvSpPr>
          <p:cNvPr id="5" name="TextBox 4">
            <a:extLst>
              <a:ext uri="{FF2B5EF4-FFF2-40B4-BE49-F238E27FC236}">
                <a16:creationId xmlns:a16="http://schemas.microsoft.com/office/drawing/2014/main" id="{77CAFA24-EF2E-5876-CE79-4A8ACA245DB1}"/>
              </a:ext>
            </a:extLst>
          </p:cNvPr>
          <p:cNvSpPr txBox="1"/>
          <p:nvPr/>
        </p:nvSpPr>
        <p:spPr>
          <a:xfrm>
            <a:off x="0" y="6340740"/>
            <a:ext cx="9119778" cy="215444"/>
          </a:xfrm>
          <a:prstGeom prst="rect">
            <a:avLst/>
          </a:prstGeom>
          <a:noFill/>
        </p:spPr>
        <p:txBody>
          <a:bodyPr wrap="square" rtlCol="0">
            <a:spAutoFit/>
          </a:bodyPr>
          <a:lstStyle/>
          <a:p>
            <a:pPr algn="ctr"/>
            <a:r>
              <a:rPr lang="en-US" sz="800" spc="300">
                <a:solidFill>
                  <a:schemeClr val="bg2"/>
                </a:solidFill>
                <a:latin typeface="Aileron" pitchFamily="2" charset="77"/>
              </a:rPr>
              <a:t>1001 BANNOCK STREET #424  |  DENVER, CO 80204  |  303.872.7932  |  CONTACT@JANUARYSPRING.COM</a:t>
            </a:r>
          </a:p>
        </p:txBody>
      </p:sp>
    </p:spTree>
    <p:extLst>
      <p:ext uri="{BB962C8B-B14F-4D97-AF65-F5344CB8AC3E}">
        <p14:creationId xmlns:p14="http://schemas.microsoft.com/office/powerpoint/2010/main" val="3190749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C0993-EDF6-6C72-AA82-7D552B612F41}"/>
              </a:ext>
            </a:extLst>
          </p:cNvPr>
          <p:cNvSpPr txBox="1"/>
          <p:nvPr/>
        </p:nvSpPr>
        <p:spPr>
          <a:xfrm>
            <a:off x="1752067" y="1263772"/>
            <a:ext cx="3878318" cy="369332"/>
          </a:xfrm>
          <a:prstGeom prst="rect">
            <a:avLst/>
          </a:prstGeom>
          <a:noFill/>
        </p:spPr>
        <p:txBody>
          <a:bodyPr wrap="square" rtlCol="0">
            <a:spAutoFit/>
          </a:bodyPr>
          <a:lstStyle/>
          <a:p>
            <a:r>
              <a:rPr lang="en-US" spc="600">
                <a:solidFill>
                  <a:schemeClr val="accent3"/>
                </a:solidFill>
                <a:latin typeface="Aileron" pitchFamily="2" charset="77"/>
              </a:rPr>
              <a:t>BE HONEST</a:t>
            </a:r>
          </a:p>
        </p:txBody>
      </p:sp>
      <p:sp>
        <p:nvSpPr>
          <p:cNvPr id="3" name="Title 1">
            <a:extLst>
              <a:ext uri="{FF2B5EF4-FFF2-40B4-BE49-F238E27FC236}">
                <a16:creationId xmlns:a16="http://schemas.microsoft.com/office/drawing/2014/main" id="{D5137329-676E-4EA8-0311-BB8AA4E476A8}"/>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t>What’s Your Sales Culture</a:t>
            </a:r>
          </a:p>
        </p:txBody>
      </p:sp>
      <p:sp>
        <p:nvSpPr>
          <p:cNvPr id="5" name="TextBox 4">
            <a:extLst>
              <a:ext uri="{FF2B5EF4-FFF2-40B4-BE49-F238E27FC236}">
                <a16:creationId xmlns:a16="http://schemas.microsoft.com/office/drawing/2014/main" id="{C9345DA7-FA16-43A7-4705-4CA0587880F0}"/>
              </a:ext>
            </a:extLst>
          </p:cNvPr>
          <p:cNvSpPr txBox="1"/>
          <p:nvPr/>
        </p:nvSpPr>
        <p:spPr>
          <a:xfrm>
            <a:off x="1919668" y="2530631"/>
            <a:ext cx="3878318" cy="369332"/>
          </a:xfrm>
          <a:prstGeom prst="rect">
            <a:avLst/>
          </a:prstGeom>
          <a:noFill/>
        </p:spPr>
        <p:txBody>
          <a:bodyPr wrap="square" rtlCol="0">
            <a:spAutoFit/>
          </a:bodyPr>
          <a:lstStyle/>
          <a:p>
            <a:r>
              <a:rPr lang="en-US" spc="300">
                <a:solidFill>
                  <a:schemeClr val="accent5"/>
                </a:solidFill>
                <a:latin typeface="Aileron SemiBold" pitchFamily="2" charset="77"/>
              </a:rPr>
              <a:t>IS IT?</a:t>
            </a:r>
          </a:p>
        </p:txBody>
      </p:sp>
      <p:sp>
        <p:nvSpPr>
          <p:cNvPr id="6" name="TextBox 5">
            <a:extLst>
              <a:ext uri="{FF2B5EF4-FFF2-40B4-BE49-F238E27FC236}">
                <a16:creationId xmlns:a16="http://schemas.microsoft.com/office/drawing/2014/main" id="{8E29117C-7192-ED5D-125D-401C177D3AFE}"/>
              </a:ext>
            </a:extLst>
          </p:cNvPr>
          <p:cNvSpPr txBox="1"/>
          <p:nvPr/>
        </p:nvSpPr>
        <p:spPr>
          <a:xfrm>
            <a:off x="1919669" y="2952822"/>
            <a:ext cx="4620560" cy="400110"/>
          </a:xfrm>
          <a:prstGeom prst="rect">
            <a:avLst/>
          </a:prstGeom>
          <a:noFill/>
        </p:spPr>
        <p:txBody>
          <a:bodyPr wrap="square" lIns="91440" tIns="45720" rIns="91440" bIns="45720" rtlCol="0" anchor="t">
            <a:spAutoFit/>
          </a:bodyPr>
          <a:lstStyle/>
          <a:p>
            <a:r>
              <a:rPr lang="en-US" sz="2000" dirty="0">
                <a:latin typeface="Aileron"/>
              </a:rPr>
              <a:t>B</a:t>
            </a:r>
            <a:r>
              <a:rPr lang="en-US" sz="2000" dirty="0">
                <a:effectLst/>
                <a:latin typeface="Aileron"/>
              </a:rPr>
              <a:t>uyer-oriented or </a:t>
            </a:r>
            <a:r>
              <a:rPr lang="en-US" sz="2000" dirty="0">
                <a:latin typeface="Aileron"/>
              </a:rPr>
              <a:t>Product-oriented </a:t>
            </a:r>
            <a:endParaRPr lang="en-US" sz="2000" dirty="0">
              <a:latin typeface="Aileron" pitchFamily="2" charset="77"/>
            </a:endParaRPr>
          </a:p>
        </p:txBody>
      </p:sp>
      <p:sp>
        <p:nvSpPr>
          <p:cNvPr id="11" name="TextBox 10">
            <a:extLst>
              <a:ext uri="{FF2B5EF4-FFF2-40B4-BE49-F238E27FC236}">
                <a16:creationId xmlns:a16="http://schemas.microsoft.com/office/drawing/2014/main" id="{1F6E8720-DDD5-747D-5D17-DB2F6B7119B6}"/>
              </a:ext>
            </a:extLst>
          </p:cNvPr>
          <p:cNvSpPr txBox="1"/>
          <p:nvPr/>
        </p:nvSpPr>
        <p:spPr>
          <a:xfrm>
            <a:off x="7137596" y="2530631"/>
            <a:ext cx="3878318" cy="369332"/>
          </a:xfrm>
          <a:prstGeom prst="rect">
            <a:avLst/>
          </a:prstGeom>
          <a:noFill/>
        </p:spPr>
        <p:txBody>
          <a:bodyPr wrap="square" rtlCol="0">
            <a:spAutoFit/>
          </a:bodyPr>
          <a:lstStyle/>
          <a:p>
            <a:r>
              <a:rPr lang="en-US" spc="300">
                <a:solidFill>
                  <a:schemeClr val="accent5"/>
                </a:solidFill>
                <a:latin typeface="Aileron SemiBold" pitchFamily="2" charset="77"/>
              </a:rPr>
              <a:t>ARE YOUR REPS?</a:t>
            </a:r>
          </a:p>
        </p:txBody>
      </p:sp>
      <p:cxnSp>
        <p:nvCxnSpPr>
          <p:cNvPr id="19" name="Straight Connector 18">
            <a:extLst>
              <a:ext uri="{FF2B5EF4-FFF2-40B4-BE49-F238E27FC236}">
                <a16:creationId xmlns:a16="http://schemas.microsoft.com/office/drawing/2014/main" id="{1D7020D8-A411-F386-60CC-3E937741BAF7}"/>
              </a:ext>
            </a:extLst>
          </p:cNvPr>
          <p:cNvCxnSpPr>
            <a:cxnSpLocks/>
          </p:cNvCxnSpPr>
          <p:nvPr/>
        </p:nvCxnSpPr>
        <p:spPr>
          <a:xfrm>
            <a:off x="1863504" y="1981048"/>
            <a:ext cx="14511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2DF06A-B9BC-090A-3017-58F9A07BD089}"/>
              </a:ext>
            </a:extLst>
          </p:cNvPr>
          <p:cNvSpPr txBox="1"/>
          <p:nvPr/>
        </p:nvSpPr>
        <p:spPr>
          <a:xfrm>
            <a:off x="1228725" y="6340740"/>
            <a:ext cx="10010524"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pic>
        <p:nvPicPr>
          <p:cNvPr id="23" name="Picture 22">
            <a:extLst>
              <a:ext uri="{FF2B5EF4-FFF2-40B4-BE49-F238E27FC236}">
                <a16:creationId xmlns:a16="http://schemas.microsoft.com/office/drawing/2014/main" id="{2C7DDC91-910B-C257-5444-5302E4394B98}"/>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4" name="TextBox 3">
            <a:extLst>
              <a:ext uri="{FF2B5EF4-FFF2-40B4-BE49-F238E27FC236}">
                <a16:creationId xmlns:a16="http://schemas.microsoft.com/office/drawing/2014/main" id="{E85669D6-C6B7-88EB-B16D-0887D495A223}"/>
              </a:ext>
            </a:extLst>
          </p:cNvPr>
          <p:cNvSpPr txBox="1"/>
          <p:nvPr/>
        </p:nvSpPr>
        <p:spPr>
          <a:xfrm>
            <a:off x="1919669" y="3606896"/>
            <a:ext cx="4620560" cy="2246769"/>
          </a:xfrm>
          <a:prstGeom prst="rect">
            <a:avLst/>
          </a:prstGeom>
          <a:noFill/>
        </p:spPr>
        <p:txBody>
          <a:bodyPr wrap="square" lIns="91440" tIns="45720" rIns="91440" bIns="45720" rtlCol="0" anchor="t">
            <a:spAutoFit/>
          </a:bodyPr>
          <a:lstStyle/>
          <a:p>
            <a:r>
              <a:rPr lang="en-US" sz="2000" dirty="0">
                <a:effectLst/>
                <a:latin typeface="Aileron"/>
              </a:rPr>
              <a:t>Assisting </a:t>
            </a:r>
            <a:r>
              <a:rPr lang="en-US" sz="2000" dirty="0">
                <a:latin typeface="Aileron"/>
              </a:rPr>
              <a:t>businesses </a:t>
            </a:r>
            <a:r>
              <a:rPr lang="en-US" sz="2000" dirty="0">
                <a:effectLst/>
                <a:latin typeface="Aileron"/>
              </a:rPr>
              <a:t>in reaching clients at all stages of the buying process:</a:t>
            </a:r>
            <a:r>
              <a:rPr lang="en-US" sz="2000" dirty="0">
                <a:latin typeface="Aileron"/>
              </a:rPr>
              <a:t> </a:t>
            </a:r>
            <a:endParaRPr lang="en-US" sz="2000">
              <a:effectLst/>
              <a:latin typeface="Aileron" pitchFamily="2" charset="77"/>
            </a:endParaRPr>
          </a:p>
          <a:p>
            <a:pPr marL="285750" indent="-285750">
              <a:buFont typeface="Arial" panose="020B0604020202020204" pitchFamily="34" charset="0"/>
              <a:buChar char="•"/>
            </a:pPr>
            <a:r>
              <a:rPr lang="en-US" sz="2000" dirty="0">
                <a:latin typeface="Aileron"/>
              </a:rPr>
              <a:t>Branding</a:t>
            </a:r>
          </a:p>
          <a:p>
            <a:pPr marL="285750" indent="-285750">
              <a:buFont typeface="Arial" panose="020B0604020202020204" pitchFamily="34" charset="0"/>
              <a:buChar char="•"/>
            </a:pPr>
            <a:r>
              <a:rPr lang="en-US" sz="2000" dirty="0">
                <a:latin typeface="Aileron"/>
              </a:rPr>
              <a:t>Consideration</a:t>
            </a:r>
          </a:p>
          <a:p>
            <a:pPr marL="285750" indent="-285750">
              <a:buFont typeface="Arial" panose="020B0604020202020204" pitchFamily="34" charset="0"/>
              <a:buChar char="•"/>
            </a:pPr>
            <a:r>
              <a:rPr lang="en-US" sz="2000" dirty="0">
                <a:latin typeface="Aileron"/>
              </a:rPr>
              <a:t>Purchase</a:t>
            </a:r>
          </a:p>
          <a:p>
            <a:pPr marL="285750" indent="-285750">
              <a:buFont typeface="Arial" panose="020B0604020202020204" pitchFamily="34" charset="0"/>
              <a:buChar char="•"/>
            </a:pPr>
            <a:r>
              <a:rPr lang="en-US" sz="2000" dirty="0">
                <a:latin typeface="Aileron"/>
              </a:rPr>
              <a:t>Loyalty</a:t>
            </a:r>
          </a:p>
        </p:txBody>
      </p:sp>
      <p:sp>
        <p:nvSpPr>
          <p:cNvPr id="7" name="TextBox 6">
            <a:extLst>
              <a:ext uri="{FF2B5EF4-FFF2-40B4-BE49-F238E27FC236}">
                <a16:creationId xmlns:a16="http://schemas.microsoft.com/office/drawing/2014/main" id="{DB14D43A-8E54-74A8-2CCF-7ACE49E14A9F}"/>
              </a:ext>
            </a:extLst>
          </p:cNvPr>
          <p:cNvSpPr txBox="1"/>
          <p:nvPr/>
        </p:nvSpPr>
        <p:spPr>
          <a:xfrm>
            <a:off x="7137596" y="4760556"/>
            <a:ext cx="4620560" cy="400110"/>
          </a:xfrm>
          <a:prstGeom prst="rect">
            <a:avLst/>
          </a:prstGeom>
          <a:noFill/>
        </p:spPr>
        <p:txBody>
          <a:bodyPr wrap="square" lIns="91440" tIns="45720" rIns="91440" bIns="45720" rtlCol="0" anchor="t">
            <a:spAutoFit/>
          </a:bodyPr>
          <a:lstStyle/>
          <a:p>
            <a:r>
              <a:rPr lang="en-US" sz="2000" b="1" dirty="0">
                <a:effectLst/>
                <a:latin typeface="Aileron"/>
              </a:rPr>
              <a:t>Digital-First</a:t>
            </a:r>
            <a:endParaRPr lang="en-US" sz="2000" b="1" dirty="0">
              <a:latin typeface="Aileron"/>
            </a:endParaRPr>
          </a:p>
        </p:txBody>
      </p:sp>
      <p:sp>
        <p:nvSpPr>
          <p:cNvPr id="8" name="TextBox 7">
            <a:extLst>
              <a:ext uri="{FF2B5EF4-FFF2-40B4-BE49-F238E27FC236}">
                <a16:creationId xmlns:a16="http://schemas.microsoft.com/office/drawing/2014/main" id="{24C2851E-C8CE-62BF-25F1-220F76790C84}"/>
              </a:ext>
            </a:extLst>
          </p:cNvPr>
          <p:cNvSpPr txBox="1"/>
          <p:nvPr/>
        </p:nvSpPr>
        <p:spPr>
          <a:xfrm>
            <a:off x="7137596" y="2984044"/>
            <a:ext cx="4620560" cy="1323439"/>
          </a:xfrm>
          <a:prstGeom prst="rect">
            <a:avLst/>
          </a:prstGeom>
          <a:noFill/>
        </p:spPr>
        <p:txBody>
          <a:bodyPr wrap="square" rtlCol="0">
            <a:spAutoFit/>
          </a:bodyPr>
          <a:lstStyle/>
          <a:p>
            <a:r>
              <a:rPr lang="en-US" sz="2000">
                <a:latin typeface="Aileron" pitchFamily="2" charset="77"/>
              </a:rPr>
              <a:t>Competitive</a:t>
            </a:r>
          </a:p>
          <a:p>
            <a:r>
              <a:rPr lang="en-US" sz="2000">
                <a:latin typeface="Aileron" pitchFamily="2" charset="77"/>
              </a:rPr>
              <a:t>Accountable</a:t>
            </a:r>
          </a:p>
          <a:p>
            <a:r>
              <a:rPr lang="en-US" sz="2000">
                <a:latin typeface="Aileron" pitchFamily="2" charset="77"/>
              </a:rPr>
              <a:t>Collaborative</a:t>
            </a:r>
          </a:p>
          <a:p>
            <a:r>
              <a:rPr lang="en-US" sz="2000">
                <a:latin typeface="Aileron" pitchFamily="2" charset="77"/>
              </a:rPr>
              <a:t>Fairly compensated</a:t>
            </a:r>
          </a:p>
        </p:txBody>
      </p:sp>
    </p:spTree>
    <p:extLst>
      <p:ext uri="{BB962C8B-B14F-4D97-AF65-F5344CB8AC3E}">
        <p14:creationId xmlns:p14="http://schemas.microsoft.com/office/powerpoint/2010/main" val="128772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213D-5191-444A-9E97-158F88AC071D}"/>
              </a:ext>
            </a:extLst>
          </p:cNvPr>
          <p:cNvSpPr>
            <a:spLocks noGrp="1"/>
          </p:cNvSpPr>
          <p:nvPr>
            <p:ph type="title" idx="4294967295"/>
          </p:nvPr>
        </p:nvSpPr>
        <p:spPr>
          <a:xfrm>
            <a:off x="-208399" y="3012281"/>
            <a:ext cx="9079469" cy="1325563"/>
          </a:xfrm>
        </p:spPr>
        <p:txBody>
          <a:bodyPr>
            <a:normAutofit fontScale="90000"/>
          </a:bodyPr>
          <a:lstStyle/>
          <a:p>
            <a:pPr algn="ctr"/>
            <a:r>
              <a:rPr lang="en-US" sz="6000">
                <a:solidFill>
                  <a:srgbClr val="6B8A94"/>
                </a:solidFill>
              </a:rPr>
              <a:t>You Have Likely Built </a:t>
            </a:r>
            <a:br>
              <a:rPr lang="en-US" sz="6000">
                <a:solidFill>
                  <a:srgbClr val="6B8A94"/>
                </a:solidFill>
              </a:rPr>
            </a:br>
            <a:r>
              <a:rPr lang="en-US" sz="6000">
                <a:solidFill>
                  <a:srgbClr val="6B8A94"/>
                </a:solidFill>
              </a:rPr>
              <a:t>Your Sales Culture to </a:t>
            </a:r>
            <a:br>
              <a:rPr lang="en-US" sz="6000">
                <a:solidFill>
                  <a:srgbClr val="6B8A94"/>
                </a:solidFill>
              </a:rPr>
            </a:br>
            <a:r>
              <a:rPr lang="en-US" sz="6000">
                <a:solidFill>
                  <a:srgbClr val="6B8A94"/>
                </a:solidFill>
              </a:rPr>
              <a:t>“Please” Your Style</a:t>
            </a:r>
          </a:p>
        </p:txBody>
      </p:sp>
      <p:cxnSp>
        <p:nvCxnSpPr>
          <p:cNvPr id="5" name="Straight Connector 4">
            <a:extLst>
              <a:ext uri="{FF2B5EF4-FFF2-40B4-BE49-F238E27FC236}">
                <a16:creationId xmlns:a16="http://schemas.microsoft.com/office/drawing/2014/main" id="{37998703-6A05-FE44-91F5-F1FE183BDF2A}"/>
              </a:ext>
            </a:extLst>
          </p:cNvPr>
          <p:cNvCxnSpPr>
            <a:cxnSpLocks/>
          </p:cNvCxnSpPr>
          <p:nvPr/>
        </p:nvCxnSpPr>
        <p:spPr>
          <a:xfrm>
            <a:off x="3367699" y="4995420"/>
            <a:ext cx="1927274"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C138EDB-B862-4FC3-FA05-3B8753D39DE7}"/>
              </a:ext>
            </a:extLst>
          </p:cNvPr>
          <p:cNvPicPr>
            <a:picLocks noChangeAspect="1"/>
          </p:cNvPicPr>
          <p:nvPr/>
        </p:nvPicPr>
        <p:blipFill>
          <a:blip r:embed="rId2"/>
          <a:stretch>
            <a:fillRect/>
          </a:stretch>
        </p:blipFill>
        <p:spPr>
          <a:xfrm>
            <a:off x="2486425" y="1669100"/>
            <a:ext cx="3784070" cy="865415"/>
          </a:xfrm>
          <a:prstGeom prst="rect">
            <a:avLst/>
          </a:prstGeom>
        </p:spPr>
      </p:pic>
      <p:pic>
        <p:nvPicPr>
          <p:cNvPr id="7" name="Picture 6">
            <a:extLst>
              <a:ext uri="{FF2B5EF4-FFF2-40B4-BE49-F238E27FC236}">
                <a16:creationId xmlns:a16="http://schemas.microsoft.com/office/drawing/2014/main" id="{368ACE7B-3672-40C3-3052-5CAB6ADE02CE}"/>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8" name="TextBox 7">
            <a:extLst>
              <a:ext uri="{FF2B5EF4-FFF2-40B4-BE49-F238E27FC236}">
                <a16:creationId xmlns:a16="http://schemas.microsoft.com/office/drawing/2014/main" id="{E3A412F3-8172-2045-8B37-BFBD31FD8F61}"/>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Tree>
    <p:extLst>
      <p:ext uri="{BB962C8B-B14F-4D97-AF65-F5344CB8AC3E}">
        <p14:creationId xmlns:p14="http://schemas.microsoft.com/office/powerpoint/2010/main" val="13240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C0993-EDF6-6C72-AA82-7D552B612F41}"/>
              </a:ext>
            </a:extLst>
          </p:cNvPr>
          <p:cNvSpPr txBox="1"/>
          <p:nvPr/>
        </p:nvSpPr>
        <p:spPr>
          <a:xfrm>
            <a:off x="1752067" y="1263772"/>
            <a:ext cx="3878318" cy="369332"/>
          </a:xfrm>
          <a:prstGeom prst="rect">
            <a:avLst/>
          </a:prstGeom>
          <a:noFill/>
        </p:spPr>
        <p:txBody>
          <a:bodyPr wrap="square" rtlCol="0">
            <a:spAutoFit/>
          </a:bodyPr>
          <a:lstStyle/>
          <a:p>
            <a:r>
              <a:rPr lang="en-US" spc="600">
                <a:solidFill>
                  <a:schemeClr val="accent3"/>
                </a:solidFill>
                <a:latin typeface="Aileron" pitchFamily="2" charset="77"/>
              </a:rPr>
              <a:t>BE HONEST</a:t>
            </a:r>
          </a:p>
        </p:txBody>
      </p:sp>
      <p:sp>
        <p:nvSpPr>
          <p:cNvPr id="3" name="Title 1">
            <a:extLst>
              <a:ext uri="{FF2B5EF4-FFF2-40B4-BE49-F238E27FC236}">
                <a16:creationId xmlns:a16="http://schemas.microsoft.com/office/drawing/2014/main" id="{D5137329-676E-4EA8-0311-BB8AA4E476A8}"/>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t>What’s Your Management Style</a:t>
            </a:r>
          </a:p>
        </p:txBody>
      </p:sp>
      <p:cxnSp>
        <p:nvCxnSpPr>
          <p:cNvPr id="19" name="Straight Connector 18">
            <a:extLst>
              <a:ext uri="{FF2B5EF4-FFF2-40B4-BE49-F238E27FC236}">
                <a16:creationId xmlns:a16="http://schemas.microsoft.com/office/drawing/2014/main" id="{1D7020D8-A411-F386-60CC-3E937741BAF7}"/>
              </a:ext>
            </a:extLst>
          </p:cNvPr>
          <p:cNvCxnSpPr>
            <a:cxnSpLocks/>
          </p:cNvCxnSpPr>
          <p:nvPr/>
        </p:nvCxnSpPr>
        <p:spPr>
          <a:xfrm>
            <a:off x="1869263" y="1801166"/>
            <a:ext cx="14511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2DF06A-B9BC-090A-3017-58F9A07BD089}"/>
              </a:ext>
            </a:extLst>
          </p:cNvPr>
          <p:cNvSpPr txBox="1"/>
          <p:nvPr/>
        </p:nvSpPr>
        <p:spPr>
          <a:xfrm>
            <a:off x="1228725" y="6340740"/>
            <a:ext cx="10010524"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pic>
        <p:nvPicPr>
          <p:cNvPr id="23" name="Picture 22">
            <a:extLst>
              <a:ext uri="{FF2B5EF4-FFF2-40B4-BE49-F238E27FC236}">
                <a16:creationId xmlns:a16="http://schemas.microsoft.com/office/drawing/2014/main" id="{2C7DDC91-910B-C257-5444-5302E4394B98}"/>
              </a:ext>
            </a:extLst>
          </p:cNvPr>
          <p:cNvPicPr>
            <a:picLocks noChangeAspect="1"/>
          </p:cNvPicPr>
          <p:nvPr/>
        </p:nvPicPr>
        <p:blipFill>
          <a:blip r:embed="rId3"/>
          <a:stretch>
            <a:fillRect/>
          </a:stretch>
        </p:blipFill>
        <p:spPr>
          <a:xfrm>
            <a:off x="11077016" y="5758147"/>
            <a:ext cx="947182" cy="947182"/>
          </a:xfrm>
          <a:prstGeom prst="rect">
            <a:avLst/>
          </a:prstGeom>
        </p:spPr>
      </p:pic>
      <p:grpSp>
        <p:nvGrpSpPr>
          <p:cNvPr id="4" name="Group 3">
            <a:extLst>
              <a:ext uri="{FF2B5EF4-FFF2-40B4-BE49-F238E27FC236}">
                <a16:creationId xmlns:a16="http://schemas.microsoft.com/office/drawing/2014/main" id="{8F705D4F-CD1E-B716-5426-7312648B7C4F}"/>
              </a:ext>
            </a:extLst>
          </p:cNvPr>
          <p:cNvGrpSpPr/>
          <p:nvPr/>
        </p:nvGrpSpPr>
        <p:grpSpPr>
          <a:xfrm>
            <a:off x="2401678" y="2730349"/>
            <a:ext cx="2305318" cy="2965352"/>
            <a:chOff x="6542468" y="3760631"/>
            <a:chExt cx="2305318" cy="2965352"/>
          </a:xfrm>
        </p:grpSpPr>
        <p:sp>
          <p:nvSpPr>
            <p:cNvPr id="7" name="Rectangle 6">
              <a:extLst>
                <a:ext uri="{FF2B5EF4-FFF2-40B4-BE49-F238E27FC236}">
                  <a16:creationId xmlns:a16="http://schemas.microsoft.com/office/drawing/2014/main" id="{263F06B6-48CD-693C-BF66-1C3DED1E09FA}"/>
                </a:ext>
              </a:extLst>
            </p:cNvPr>
            <p:cNvSpPr/>
            <p:nvPr/>
          </p:nvSpPr>
          <p:spPr>
            <a:xfrm>
              <a:off x="6542468" y="3760631"/>
              <a:ext cx="2305318" cy="669701"/>
            </a:xfrm>
            <a:prstGeom prst="rect">
              <a:avLst/>
            </a:prstGeom>
            <a:solidFill>
              <a:srgbClr val="D5D9DE"/>
            </a:solidFill>
            <a:ln w="13970">
              <a:solidFill>
                <a:srgbClr val="D5D9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3837E"/>
                </a:solidFill>
              </a:endParaRPr>
            </a:p>
          </p:txBody>
        </p:sp>
        <p:sp>
          <p:nvSpPr>
            <p:cNvPr id="8" name="Rectangle 7">
              <a:extLst>
                <a:ext uri="{FF2B5EF4-FFF2-40B4-BE49-F238E27FC236}">
                  <a16:creationId xmlns:a16="http://schemas.microsoft.com/office/drawing/2014/main" id="{59E52E9D-8CC8-97CD-128E-BA1CF4913DBC}"/>
                </a:ext>
              </a:extLst>
            </p:cNvPr>
            <p:cNvSpPr/>
            <p:nvPr/>
          </p:nvSpPr>
          <p:spPr>
            <a:xfrm>
              <a:off x="6542468" y="4525848"/>
              <a:ext cx="2305318" cy="669701"/>
            </a:xfrm>
            <a:prstGeom prst="rect">
              <a:avLst/>
            </a:prstGeom>
            <a:solidFill>
              <a:srgbClr val="ADBA6A"/>
            </a:solidFill>
            <a:ln>
              <a:solidFill>
                <a:srgbClr val="FBD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B636B2-DE72-4F78-5A10-50D93BBF702A}"/>
                </a:ext>
              </a:extLst>
            </p:cNvPr>
            <p:cNvSpPr/>
            <p:nvPr/>
          </p:nvSpPr>
          <p:spPr>
            <a:xfrm>
              <a:off x="6542468" y="5294547"/>
              <a:ext cx="2305318" cy="669701"/>
            </a:xfrm>
            <a:prstGeom prst="rect">
              <a:avLst/>
            </a:prstGeom>
            <a:solidFill>
              <a:srgbClr val="789AB3"/>
            </a:solidFill>
            <a:ln>
              <a:solidFill>
                <a:srgbClr val="6B8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AC149C-23D5-94B9-F95F-5F75DBA3A80A}"/>
                </a:ext>
              </a:extLst>
            </p:cNvPr>
            <p:cNvSpPr/>
            <p:nvPr/>
          </p:nvSpPr>
          <p:spPr>
            <a:xfrm>
              <a:off x="6542468" y="6056282"/>
              <a:ext cx="2305318" cy="669701"/>
            </a:xfrm>
            <a:prstGeom prst="rect">
              <a:avLst/>
            </a:prstGeom>
            <a:solidFill>
              <a:srgbClr val="83837E"/>
            </a:solidFill>
            <a:ln>
              <a:solidFill>
                <a:srgbClr val="92B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CDE906-A7AE-64F0-448B-B09C6F8BDD09}"/>
                </a:ext>
              </a:extLst>
            </p:cNvPr>
            <p:cNvSpPr txBox="1"/>
            <p:nvPr/>
          </p:nvSpPr>
          <p:spPr>
            <a:xfrm>
              <a:off x="6722772" y="3876541"/>
              <a:ext cx="1918952" cy="400110"/>
            </a:xfrm>
            <a:prstGeom prst="rect">
              <a:avLst/>
            </a:prstGeom>
            <a:noFill/>
          </p:spPr>
          <p:txBody>
            <a:bodyPr wrap="square" lIns="91440" tIns="45720" rIns="91440" bIns="45720" rtlCol="0" anchor="t">
              <a:spAutoFit/>
            </a:bodyPr>
            <a:lstStyle/>
            <a:p>
              <a:pPr algn="ctr"/>
              <a:r>
                <a:rPr lang="en-US" sz="2000" b="1" spc="-50" dirty="0">
                  <a:solidFill>
                    <a:srgbClr val="863A35"/>
                  </a:solidFill>
                  <a:latin typeface="Calibri"/>
                  <a:ea typeface="Calibri" charset="0"/>
                  <a:cs typeface="Calibri"/>
                </a:rPr>
                <a:t>DOMINANCE</a:t>
              </a:r>
              <a:endParaRPr lang="en-US" sz="2800" b="1" spc="-50" dirty="0">
                <a:solidFill>
                  <a:srgbClr val="863A35"/>
                </a:solidFill>
                <a:latin typeface="Calibri" charset="0"/>
                <a:ea typeface="Calibri" charset="0"/>
                <a:cs typeface="Calibri" charset="0"/>
              </a:endParaRPr>
            </a:p>
          </p:txBody>
        </p:sp>
        <p:sp>
          <p:nvSpPr>
            <p:cNvPr id="13" name="TextBox 12">
              <a:extLst>
                <a:ext uri="{FF2B5EF4-FFF2-40B4-BE49-F238E27FC236}">
                  <a16:creationId xmlns:a16="http://schemas.microsoft.com/office/drawing/2014/main" id="{20E6B472-25F5-FCC9-CEEF-E4620D955C4C}"/>
                </a:ext>
              </a:extLst>
            </p:cNvPr>
            <p:cNvSpPr txBox="1"/>
            <p:nvPr/>
          </p:nvSpPr>
          <p:spPr>
            <a:xfrm>
              <a:off x="6722772" y="4599088"/>
              <a:ext cx="1918952" cy="400110"/>
            </a:xfrm>
            <a:prstGeom prst="rect">
              <a:avLst/>
            </a:prstGeom>
            <a:noFill/>
          </p:spPr>
          <p:txBody>
            <a:bodyPr wrap="square" rtlCol="0">
              <a:spAutoFit/>
            </a:bodyPr>
            <a:lstStyle/>
            <a:p>
              <a:pPr algn="ctr"/>
              <a:r>
                <a:rPr lang="en-US" sz="2000" b="1" spc="-50">
                  <a:solidFill>
                    <a:srgbClr val="863A35"/>
                  </a:solidFill>
                  <a:latin typeface="Calibri" charset="0"/>
                  <a:ea typeface="Calibri" charset="0"/>
                  <a:cs typeface="Calibri" charset="0"/>
                </a:rPr>
                <a:t>INFLUENCE</a:t>
              </a:r>
              <a:endParaRPr lang="en-US" sz="2800" b="1" spc="-50">
                <a:solidFill>
                  <a:srgbClr val="863A35"/>
                </a:solidFill>
                <a:latin typeface="Calibri" charset="0"/>
                <a:ea typeface="Calibri" charset="0"/>
                <a:cs typeface="Calibri" charset="0"/>
              </a:endParaRPr>
            </a:p>
          </p:txBody>
        </p:sp>
        <p:sp>
          <p:nvSpPr>
            <p:cNvPr id="14" name="TextBox 13">
              <a:extLst>
                <a:ext uri="{FF2B5EF4-FFF2-40B4-BE49-F238E27FC236}">
                  <a16:creationId xmlns:a16="http://schemas.microsoft.com/office/drawing/2014/main" id="{78DF26FE-FCDD-9AF7-19BB-7F7395310860}"/>
                </a:ext>
              </a:extLst>
            </p:cNvPr>
            <p:cNvSpPr txBox="1"/>
            <p:nvPr/>
          </p:nvSpPr>
          <p:spPr>
            <a:xfrm>
              <a:off x="6735651" y="5367787"/>
              <a:ext cx="1918952" cy="400110"/>
            </a:xfrm>
            <a:prstGeom prst="rect">
              <a:avLst/>
            </a:prstGeom>
            <a:noFill/>
          </p:spPr>
          <p:txBody>
            <a:bodyPr wrap="square" rtlCol="0">
              <a:spAutoFit/>
            </a:bodyPr>
            <a:lstStyle/>
            <a:p>
              <a:pPr algn="ctr"/>
              <a:r>
                <a:rPr lang="en-US" sz="2000" b="1" spc="-50">
                  <a:solidFill>
                    <a:srgbClr val="863A35"/>
                  </a:solidFill>
                  <a:latin typeface="Calibri" charset="0"/>
                  <a:ea typeface="Calibri" charset="0"/>
                  <a:cs typeface="Calibri" charset="0"/>
                </a:rPr>
                <a:t>STEADINESS</a:t>
              </a:r>
              <a:endParaRPr lang="en-US" sz="2800" b="1" spc="-50">
                <a:solidFill>
                  <a:srgbClr val="863A35"/>
                </a:solidFill>
                <a:latin typeface="Calibri" charset="0"/>
                <a:ea typeface="Calibri" charset="0"/>
                <a:cs typeface="Calibri" charset="0"/>
              </a:endParaRPr>
            </a:p>
          </p:txBody>
        </p:sp>
        <p:sp>
          <p:nvSpPr>
            <p:cNvPr id="15" name="TextBox 14">
              <a:extLst>
                <a:ext uri="{FF2B5EF4-FFF2-40B4-BE49-F238E27FC236}">
                  <a16:creationId xmlns:a16="http://schemas.microsoft.com/office/drawing/2014/main" id="{F196E203-78B3-F510-A6A1-13C40BDFB39D}"/>
                </a:ext>
              </a:extLst>
            </p:cNvPr>
            <p:cNvSpPr txBox="1"/>
            <p:nvPr/>
          </p:nvSpPr>
          <p:spPr>
            <a:xfrm>
              <a:off x="6722772" y="6191077"/>
              <a:ext cx="1918952" cy="400110"/>
            </a:xfrm>
            <a:prstGeom prst="rect">
              <a:avLst/>
            </a:prstGeom>
            <a:noFill/>
          </p:spPr>
          <p:txBody>
            <a:bodyPr wrap="square" rtlCol="0">
              <a:spAutoFit/>
            </a:bodyPr>
            <a:lstStyle/>
            <a:p>
              <a:pPr algn="ctr"/>
              <a:r>
                <a:rPr lang="en-US" sz="2000" b="1" spc="-50">
                  <a:solidFill>
                    <a:srgbClr val="863A35"/>
                  </a:solidFill>
                  <a:latin typeface="Calibri" charset="0"/>
                  <a:ea typeface="Calibri" charset="0"/>
                  <a:cs typeface="Calibri" charset="0"/>
                </a:rPr>
                <a:t>CONSCIENTIOUS</a:t>
              </a:r>
              <a:endParaRPr lang="en-US" sz="2800" b="1" spc="-50">
                <a:solidFill>
                  <a:srgbClr val="863A35"/>
                </a:solidFill>
                <a:latin typeface="Calibri" charset="0"/>
                <a:ea typeface="Calibri" charset="0"/>
                <a:cs typeface="Calibri" charset="0"/>
              </a:endParaRPr>
            </a:p>
          </p:txBody>
        </p:sp>
      </p:grpSp>
      <p:grpSp>
        <p:nvGrpSpPr>
          <p:cNvPr id="16" name="Group 15">
            <a:extLst>
              <a:ext uri="{FF2B5EF4-FFF2-40B4-BE49-F238E27FC236}">
                <a16:creationId xmlns:a16="http://schemas.microsoft.com/office/drawing/2014/main" id="{AAF925FD-031E-497B-F633-C53A080CAACC}"/>
              </a:ext>
            </a:extLst>
          </p:cNvPr>
          <p:cNvGrpSpPr/>
          <p:nvPr/>
        </p:nvGrpSpPr>
        <p:grpSpPr>
          <a:xfrm>
            <a:off x="7691066" y="2565457"/>
            <a:ext cx="2305318" cy="2965352"/>
            <a:chOff x="6542468" y="3760631"/>
            <a:chExt cx="2305318" cy="2965352"/>
          </a:xfrm>
          <a:solidFill>
            <a:srgbClr val="D5D9DE"/>
          </a:solidFill>
        </p:grpSpPr>
        <p:sp>
          <p:nvSpPr>
            <p:cNvPr id="17" name="Rectangle 16">
              <a:extLst>
                <a:ext uri="{FF2B5EF4-FFF2-40B4-BE49-F238E27FC236}">
                  <a16:creationId xmlns:a16="http://schemas.microsoft.com/office/drawing/2014/main" id="{DA81A05C-D5C9-B017-0165-14C33EF45D08}"/>
                </a:ext>
              </a:extLst>
            </p:cNvPr>
            <p:cNvSpPr/>
            <p:nvPr/>
          </p:nvSpPr>
          <p:spPr>
            <a:xfrm>
              <a:off x="6542468" y="3760631"/>
              <a:ext cx="2305318" cy="669701"/>
            </a:xfrm>
            <a:prstGeom prst="rect">
              <a:avLst/>
            </a:prstGeom>
            <a:grpFill/>
            <a:ln w="13970">
              <a:solidFill>
                <a:srgbClr val="D5D9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B78B19-17CA-56A2-03D1-E17D273BD372}"/>
                </a:ext>
              </a:extLst>
            </p:cNvPr>
            <p:cNvSpPr/>
            <p:nvPr/>
          </p:nvSpPr>
          <p:spPr>
            <a:xfrm>
              <a:off x="6542468" y="4525848"/>
              <a:ext cx="2305318" cy="669701"/>
            </a:xfrm>
            <a:prstGeom prst="rect">
              <a:avLst/>
            </a:prstGeom>
            <a:solidFill>
              <a:srgbClr val="ADBA6A"/>
            </a:solidFill>
            <a:ln>
              <a:solidFill>
                <a:srgbClr val="FBD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63A35"/>
                </a:solidFill>
              </a:endParaRPr>
            </a:p>
          </p:txBody>
        </p:sp>
        <p:sp>
          <p:nvSpPr>
            <p:cNvPr id="20" name="Rectangle 19">
              <a:extLst>
                <a:ext uri="{FF2B5EF4-FFF2-40B4-BE49-F238E27FC236}">
                  <a16:creationId xmlns:a16="http://schemas.microsoft.com/office/drawing/2014/main" id="{2F991766-284A-19D7-0029-45ED8244C3D3}"/>
                </a:ext>
              </a:extLst>
            </p:cNvPr>
            <p:cNvSpPr/>
            <p:nvPr/>
          </p:nvSpPr>
          <p:spPr>
            <a:xfrm>
              <a:off x="6542468" y="5294547"/>
              <a:ext cx="2305318" cy="669701"/>
            </a:xfrm>
            <a:prstGeom prst="rect">
              <a:avLst/>
            </a:prstGeom>
            <a:solidFill>
              <a:srgbClr val="789AB3"/>
            </a:solidFill>
            <a:ln>
              <a:solidFill>
                <a:srgbClr val="6B8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8E3291D-FFC8-82AD-D496-5FF8CB1DFF91}"/>
                </a:ext>
              </a:extLst>
            </p:cNvPr>
            <p:cNvSpPr/>
            <p:nvPr/>
          </p:nvSpPr>
          <p:spPr>
            <a:xfrm>
              <a:off x="6542468" y="6056282"/>
              <a:ext cx="2305318" cy="669701"/>
            </a:xfrm>
            <a:prstGeom prst="rect">
              <a:avLst/>
            </a:prstGeom>
            <a:solidFill>
              <a:srgbClr val="83837E"/>
            </a:solidFill>
            <a:ln>
              <a:solidFill>
                <a:srgbClr val="92B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B745406-BA2D-9148-17CC-65A329254F56}"/>
                </a:ext>
              </a:extLst>
            </p:cNvPr>
            <p:cNvSpPr txBox="1"/>
            <p:nvPr/>
          </p:nvSpPr>
          <p:spPr>
            <a:xfrm>
              <a:off x="6722772" y="3876541"/>
              <a:ext cx="1918952" cy="400110"/>
            </a:xfrm>
            <a:prstGeom prst="rect">
              <a:avLst/>
            </a:prstGeom>
            <a:grpFill/>
          </p:spPr>
          <p:txBody>
            <a:bodyPr wrap="square" rtlCol="0">
              <a:spAutoFit/>
            </a:bodyPr>
            <a:lstStyle/>
            <a:p>
              <a:pPr algn="ctr"/>
              <a:r>
                <a:rPr lang="en-US" sz="2000" b="1" spc="-50">
                  <a:solidFill>
                    <a:srgbClr val="863A35"/>
                  </a:solidFill>
                  <a:latin typeface="Calibri" charset="0"/>
                  <a:ea typeface="Calibri" charset="0"/>
                  <a:cs typeface="Calibri" charset="0"/>
                </a:rPr>
                <a:t>COMMANDER</a:t>
              </a:r>
              <a:endParaRPr lang="en-US" sz="2800" b="1" spc="-50">
                <a:solidFill>
                  <a:srgbClr val="863A35"/>
                </a:solidFill>
                <a:latin typeface="Calibri" charset="0"/>
                <a:ea typeface="Calibri" charset="0"/>
                <a:cs typeface="Calibri" charset="0"/>
              </a:endParaRPr>
            </a:p>
          </p:txBody>
        </p:sp>
        <p:sp>
          <p:nvSpPr>
            <p:cNvPr id="25" name="TextBox 24">
              <a:extLst>
                <a:ext uri="{FF2B5EF4-FFF2-40B4-BE49-F238E27FC236}">
                  <a16:creationId xmlns:a16="http://schemas.microsoft.com/office/drawing/2014/main" id="{997F8299-00B3-E833-7CA0-37B0F8AC0E7C}"/>
                </a:ext>
              </a:extLst>
            </p:cNvPr>
            <p:cNvSpPr txBox="1"/>
            <p:nvPr/>
          </p:nvSpPr>
          <p:spPr>
            <a:xfrm>
              <a:off x="6735650" y="6216906"/>
              <a:ext cx="1918952" cy="400110"/>
            </a:xfrm>
            <a:prstGeom prst="rect">
              <a:avLst/>
            </a:prstGeom>
            <a:solidFill>
              <a:srgbClr val="83837E"/>
            </a:solidFill>
          </p:spPr>
          <p:txBody>
            <a:bodyPr wrap="square" rtlCol="0">
              <a:spAutoFit/>
            </a:bodyPr>
            <a:lstStyle/>
            <a:p>
              <a:pPr algn="ctr"/>
              <a:r>
                <a:rPr lang="en-US" sz="2000" b="1" spc="-50">
                  <a:solidFill>
                    <a:srgbClr val="863A35"/>
                  </a:solidFill>
                  <a:latin typeface="Calibri" charset="0"/>
                  <a:ea typeface="Calibri" charset="0"/>
                  <a:cs typeface="Calibri" charset="0"/>
                </a:rPr>
                <a:t>ORGANIZER</a:t>
              </a:r>
              <a:endParaRPr lang="en-US" sz="2800" b="1" spc="-50">
                <a:solidFill>
                  <a:srgbClr val="863A35"/>
                </a:solidFill>
                <a:latin typeface="Calibri" charset="0"/>
                <a:ea typeface="Calibri" charset="0"/>
                <a:cs typeface="Calibri" charset="0"/>
              </a:endParaRPr>
            </a:p>
          </p:txBody>
        </p:sp>
        <p:sp>
          <p:nvSpPr>
            <p:cNvPr id="26" name="TextBox 25">
              <a:extLst>
                <a:ext uri="{FF2B5EF4-FFF2-40B4-BE49-F238E27FC236}">
                  <a16:creationId xmlns:a16="http://schemas.microsoft.com/office/drawing/2014/main" id="{3177D5BA-8AC6-CE3F-3A6B-646B603B0688}"/>
                </a:ext>
              </a:extLst>
            </p:cNvPr>
            <p:cNvSpPr txBox="1"/>
            <p:nvPr/>
          </p:nvSpPr>
          <p:spPr>
            <a:xfrm>
              <a:off x="6735651" y="4699413"/>
              <a:ext cx="1918952" cy="400110"/>
            </a:xfrm>
            <a:prstGeom prst="rect">
              <a:avLst/>
            </a:prstGeom>
            <a:solidFill>
              <a:srgbClr val="ADBA6A"/>
            </a:solidFill>
          </p:spPr>
          <p:txBody>
            <a:bodyPr wrap="square" rtlCol="0">
              <a:spAutoFit/>
            </a:bodyPr>
            <a:lstStyle/>
            <a:p>
              <a:pPr algn="ctr"/>
              <a:r>
                <a:rPr lang="en-US" sz="2000" b="1" spc="-50">
                  <a:solidFill>
                    <a:srgbClr val="863A35"/>
                  </a:solidFill>
                  <a:latin typeface="Calibri" charset="0"/>
                  <a:ea typeface="Calibri" charset="0"/>
                  <a:cs typeface="Calibri" charset="0"/>
                </a:rPr>
                <a:t>ENTERTAINER</a:t>
              </a:r>
              <a:endParaRPr lang="en-US" sz="2800" b="1" spc="-50">
                <a:solidFill>
                  <a:srgbClr val="863A35"/>
                </a:solidFill>
                <a:latin typeface="Calibri" charset="0"/>
                <a:ea typeface="Calibri" charset="0"/>
                <a:cs typeface="Calibri" charset="0"/>
              </a:endParaRPr>
            </a:p>
          </p:txBody>
        </p:sp>
        <p:sp>
          <p:nvSpPr>
            <p:cNvPr id="27" name="TextBox 26">
              <a:extLst>
                <a:ext uri="{FF2B5EF4-FFF2-40B4-BE49-F238E27FC236}">
                  <a16:creationId xmlns:a16="http://schemas.microsoft.com/office/drawing/2014/main" id="{1A98EF45-DF34-F99C-4962-92189C049ACF}"/>
                </a:ext>
              </a:extLst>
            </p:cNvPr>
            <p:cNvSpPr txBox="1"/>
            <p:nvPr/>
          </p:nvSpPr>
          <p:spPr>
            <a:xfrm>
              <a:off x="6722772" y="5457624"/>
              <a:ext cx="1918952" cy="400110"/>
            </a:xfrm>
            <a:prstGeom prst="rect">
              <a:avLst/>
            </a:prstGeom>
            <a:solidFill>
              <a:srgbClr val="789AB3"/>
            </a:solidFill>
          </p:spPr>
          <p:txBody>
            <a:bodyPr wrap="square" rtlCol="0">
              <a:spAutoFit/>
            </a:bodyPr>
            <a:lstStyle/>
            <a:p>
              <a:pPr algn="ctr"/>
              <a:r>
                <a:rPr lang="en-US" sz="2000" b="1" spc="-50">
                  <a:solidFill>
                    <a:srgbClr val="863A35"/>
                  </a:solidFill>
                  <a:latin typeface="Calibri" charset="0"/>
                  <a:ea typeface="Calibri" charset="0"/>
                  <a:cs typeface="Calibri" charset="0"/>
                </a:rPr>
                <a:t>RELATER</a:t>
              </a:r>
              <a:endParaRPr lang="en-US" sz="2800" b="1" spc="-50">
                <a:solidFill>
                  <a:srgbClr val="863A35"/>
                </a:solidFill>
                <a:latin typeface="Calibri" charset="0"/>
                <a:ea typeface="Calibri" charset="0"/>
                <a:cs typeface="Calibri" charset="0"/>
              </a:endParaRPr>
            </a:p>
          </p:txBody>
        </p:sp>
      </p:grpSp>
      <p:sp>
        <p:nvSpPr>
          <p:cNvPr id="28" name="Title 2">
            <a:extLst>
              <a:ext uri="{FF2B5EF4-FFF2-40B4-BE49-F238E27FC236}">
                <a16:creationId xmlns:a16="http://schemas.microsoft.com/office/drawing/2014/main" id="{768273EA-C370-0F8C-A551-D4C061BF3B69}"/>
              </a:ext>
            </a:extLst>
          </p:cNvPr>
          <p:cNvSpPr txBox="1">
            <a:spLocks/>
          </p:cNvSpPr>
          <p:nvPr/>
        </p:nvSpPr>
        <p:spPr>
          <a:xfrm>
            <a:off x="1601042" y="1565291"/>
            <a:ext cx="3911933" cy="603748"/>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endParaRPr lang="en-US" sz="3200">
              <a:latin typeface="Aileron" pitchFamily="2" charset="77"/>
              <a:ea typeface="Calibri" charset="0"/>
              <a:cs typeface="Calibri" charset="0"/>
            </a:endParaRPr>
          </a:p>
          <a:p>
            <a:pPr algn="ctr"/>
            <a:r>
              <a:rPr lang="en-US" sz="2400">
                <a:solidFill>
                  <a:srgbClr val="6E6E71"/>
                </a:solidFill>
                <a:latin typeface="Aileron" pitchFamily="2" charset="77"/>
                <a:ea typeface="+mn-ea"/>
                <a:cs typeface="+mn-cs"/>
              </a:rPr>
              <a:t>“Treat others the way THEY want to be treated”</a:t>
            </a:r>
          </a:p>
        </p:txBody>
      </p:sp>
      <p:sp>
        <p:nvSpPr>
          <p:cNvPr id="29" name="Title 2">
            <a:extLst>
              <a:ext uri="{FF2B5EF4-FFF2-40B4-BE49-F238E27FC236}">
                <a16:creationId xmlns:a16="http://schemas.microsoft.com/office/drawing/2014/main" id="{5C02C54E-3B2C-DD2D-BA50-19A86F4C2994}"/>
              </a:ext>
            </a:extLst>
          </p:cNvPr>
          <p:cNvSpPr txBox="1">
            <a:spLocks/>
          </p:cNvSpPr>
          <p:nvPr/>
        </p:nvSpPr>
        <p:spPr>
          <a:xfrm>
            <a:off x="6830198" y="1368458"/>
            <a:ext cx="4027053" cy="603748"/>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endParaRPr lang="en-US" sz="3200">
              <a:latin typeface="Aileron" pitchFamily="2" charset="77"/>
              <a:ea typeface="Calibri" charset="0"/>
              <a:cs typeface="Calibri" charset="0"/>
            </a:endParaRPr>
          </a:p>
          <a:p>
            <a:pPr algn="ctr"/>
            <a:r>
              <a:rPr lang="en-US" sz="2400">
                <a:solidFill>
                  <a:srgbClr val="6E6E71"/>
                </a:solidFill>
                <a:latin typeface="Aileron" pitchFamily="2" charset="77"/>
                <a:ea typeface="+mn-ea"/>
                <a:cs typeface="+mn-cs"/>
              </a:rPr>
              <a:t>“Know who you are at your CORE” </a:t>
            </a:r>
          </a:p>
          <a:p>
            <a:endParaRPr lang="en-US" sz="3200">
              <a:latin typeface="Aileron" pitchFamily="2" charset="77"/>
              <a:ea typeface="Calibri" charset="0"/>
              <a:cs typeface="Calibri" charset="0"/>
            </a:endParaRPr>
          </a:p>
        </p:txBody>
      </p:sp>
      <p:sp>
        <p:nvSpPr>
          <p:cNvPr id="30" name="TextBox 29">
            <a:extLst>
              <a:ext uri="{FF2B5EF4-FFF2-40B4-BE49-F238E27FC236}">
                <a16:creationId xmlns:a16="http://schemas.microsoft.com/office/drawing/2014/main" id="{070835CF-E50B-CFCB-8F11-E0096B1588AA}"/>
              </a:ext>
            </a:extLst>
          </p:cNvPr>
          <p:cNvSpPr txBox="1"/>
          <p:nvPr/>
        </p:nvSpPr>
        <p:spPr>
          <a:xfrm>
            <a:off x="2401678" y="5766149"/>
            <a:ext cx="2112135" cy="707886"/>
          </a:xfrm>
          <a:prstGeom prst="rect">
            <a:avLst/>
          </a:prstGeom>
          <a:noFill/>
        </p:spPr>
        <p:txBody>
          <a:bodyPr wrap="square" rtlCol="0">
            <a:spAutoFit/>
          </a:bodyPr>
          <a:lstStyle/>
          <a:p>
            <a:pPr algn="ctr"/>
            <a:r>
              <a:rPr lang="en-US" sz="4000" err="1">
                <a:latin typeface="Rufina" panose="02000503000000020004" pitchFamily="2" charset="77"/>
                <a:ea typeface="+mj-ea"/>
                <a:cs typeface="+mj-cs"/>
              </a:rPr>
              <a:t>DiSC</a:t>
            </a:r>
            <a:endParaRPr lang="en-US" sz="4000">
              <a:latin typeface="Rufina" panose="02000503000000020004" pitchFamily="2" charset="77"/>
              <a:ea typeface="+mj-ea"/>
              <a:cs typeface="+mj-cs"/>
            </a:endParaRPr>
          </a:p>
        </p:txBody>
      </p:sp>
      <p:sp>
        <p:nvSpPr>
          <p:cNvPr id="31" name="TextBox 30">
            <a:extLst>
              <a:ext uri="{FF2B5EF4-FFF2-40B4-BE49-F238E27FC236}">
                <a16:creationId xmlns:a16="http://schemas.microsoft.com/office/drawing/2014/main" id="{48872D32-A55E-4799-F50E-C6F5C65C209C}"/>
              </a:ext>
            </a:extLst>
          </p:cNvPr>
          <p:cNvSpPr txBox="1"/>
          <p:nvPr/>
        </p:nvSpPr>
        <p:spPr>
          <a:xfrm>
            <a:off x="7691066" y="5661217"/>
            <a:ext cx="2112135" cy="707886"/>
          </a:xfrm>
          <a:prstGeom prst="rect">
            <a:avLst/>
          </a:prstGeom>
          <a:noFill/>
        </p:spPr>
        <p:txBody>
          <a:bodyPr wrap="square" rtlCol="0">
            <a:spAutoFit/>
          </a:bodyPr>
          <a:lstStyle/>
          <a:p>
            <a:pPr algn="ctr"/>
            <a:r>
              <a:rPr lang="en-US" sz="4000">
                <a:latin typeface="Rufina" panose="02000503000000020004" pitchFamily="2" charset="77"/>
                <a:ea typeface="+mj-ea"/>
                <a:cs typeface="+mj-cs"/>
              </a:rPr>
              <a:t>CORE</a:t>
            </a:r>
          </a:p>
        </p:txBody>
      </p:sp>
    </p:spTree>
    <p:extLst>
      <p:ext uri="{BB962C8B-B14F-4D97-AF65-F5344CB8AC3E}">
        <p14:creationId xmlns:p14="http://schemas.microsoft.com/office/powerpoint/2010/main" val="31048090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022D694-E43F-25C2-0F3E-483B0217DEA0}"/>
              </a:ext>
            </a:extLst>
          </p:cNvPr>
          <p:cNvSpPr txBox="1"/>
          <p:nvPr/>
        </p:nvSpPr>
        <p:spPr>
          <a:xfrm>
            <a:off x="1766472" y="601273"/>
            <a:ext cx="7514410" cy="707886"/>
          </a:xfrm>
          <a:prstGeom prst="rect">
            <a:avLst/>
          </a:prstGeom>
          <a:noFill/>
        </p:spPr>
        <p:txBody>
          <a:bodyPr wrap="square">
            <a:spAutoFit/>
          </a:bodyPr>
          <a:lstStyle/>
          <a:p>
            <a:r>
              <a:rPr lang="en-US" sz="4000">
                <a:latin typeface="Rufina" panose="02000503000000020004" pitchFamily="2" charset="77"/>
              </a:rPr>
              <a:t>What’s Your Style?</a:t>
            </a:r>
          </a:p>
        </p:txBody>
      </p:sp>
      <p:pic>
        <p:nvPicPr>
          <p:cNvPr id="21" name="Picture 20">
            <a:extLst>
              <a:ext uri="{FF2B5EF4-FFF2-40B4-BE49-F238E27FC236}">
                <a16:creationId xmlns:a16="http://schemas.microsoft.com/office/drawing/2014/main" id="{7D1BC437-23D9-3808-5BFA-864B8E4449B4}"/>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22" name="TextBox 21">
            <a:extLst>
              <a:ext uri="{FF2B5EF4-FFF2-40B4-BE49-F238E27FC236}">
                <a16:creationId xmlns:a16="http://schemas.microsoft.com/office/drawing/2014/main" id="{B222A7C6-41FC-5206-F282-50E0337CC32A}"/>
              </a:ext>
            </a:extLst>
          </p:cNvPr>
          <p:cNvSpPr txBox="1"/>
          <p:nvPr/>
        </p:nvSpPr>
        <p:spPr>
          <a:xfrm>
            <a:off x="900113" y="6340740"/>
            <a:ext cx="10339136"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pic>
        <p:nvPicPr>
          <p:cNvPr id="2" name="Picture Placeholder 4">
            <a:extLst>
              <a:ext uri="{FF2B5EF4-FFF2-40B4-BE49-F238E27FC236}">
                <a16:creationId xmlns:a16="http://schemas.microsoft.com/office/drawing/2014/main" id="{6A634867-EB87-A1EE-6C10-AEE86CBE2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25" y="2205628"/>
            <a:ext cx="2006608" cy="2006608"/>
          </a:xfrm>
          <a:prstGeom prst="rect">
            <a:avLst/>
          </a:prstGeom>
        </p:spPr>
      </p:pic>
      <p:sp>
        <p:nvSpPr>
          <p:cNvPr id="4" name="TextBox 3">
            <a:extLst>
              <a:ext uri="{FF2B5EF4-FFF2-40B4-BE49-F238E27FC236}">
                <a16:creationId xmlns:a16="http://schemas.microsoft.com/office/drawing/2014/main" id="{8FFC3575-638B-0EAE-3E5D-7A7F7DA16D6D}"/>
              </a:ext>
            </a:extLst>
          </p:cNvPr>
          <p:cNvSpPr txBox="1"/>
          <p:nvPr/>
        </p:nvSpPr>
        <p:spPr>
          <a:xfrm>
            <a:off x="2702361" y="2008603"/>
            <a:ext cx="3393639" cy="2831544"/>
          </a:xfrm>
          <a:prstGeom prst="rect">
            <a:avLst/>
          </a:prstGeom>
          <a:noFill/>
        </p:spPr>
        <p:txBody>
          <a:bodyPr wrap="square" lIns="91440" tIns="45720" rIns="91440" bIns="45720" anchor="t">
            <a:spAutoFit/>
          </a:bodyPr>
          <a:lstStyle/>
          <a:p>
            <a:pPr>
              <a:lnSpc>
                <a:spcPct val="100000"/>
              </a:lnSpc>
              <a:spcBef>
                <a:spcPts val="600"/>
              </a:spcBef>
              <a:spcAft>
                <a:spcPts val="600"/>
              </a:spcAft>
            </a:pPr>
            <a:r>
              <a:rPr lang="en-US" sz="1600" dirty="0">
                <a:solidFill>
                  <a:srgbClr val="6E6E71"/>
                </a:solidFill>
                <a:latin typeface="Aileron"/>
                <a:ea typeface="+mn-lt"/>
                <a:cs typeface="+mn-lt"/>
              </a:rPr>
              <a:t>Thrive in a fast, optimistic, up-beat environment.</a:t>
            </a:r>
          </a:p>
          <a:p>
            <a:pPr>
              <a:lnSpc>
                <a:spcPct val="100000"/>
              </a:lnSpc>
              <a:spcBef>
                <a:spcPts val="600"/>
              </a:spcBef>
              <a:spcAft>
                <a:spcPts val="600"/>
              </a:spcAft>
            </a:pPr>
            <a:r>
              <a:rPr lang="en-US" sz="1600" dirty="0">
                <a:solidFill>
                  <a:srgbClr val="6E6E71"/>
                </a:solidFill>
                <a:latin typeface="Aileron"/>
                <a:ea typeface="+mn-lt"/>
                <a:cs typeface="+mn-lt"/>
              </a:rPr>
              <a:t>Feelings/Emotions driven.</a:t>
            </a:r>
            <a:endParaRPr lang="en-US" sz="1600" dirty="0">
              <a:solidFill>
                <a:srgbClr val="6E6E71"/>
              </a:solidFill>
              <a:latin typeface="Aileron" pitchFamily="2" charset="77"/>
              <a:ea typeface="+mn-lt"/>
              <a:cs typeface="+mn-lt"/>
            </a:endParaRPr>
          </a:p>
          <a:p>
            <a:pPr>
              <a:lnSpc>
                <a:spcPct val="100000"/>
              </a:lnSpc>
              <a:spcBef>
                <a:spcPts val="600"/>
              </a:spcBef>
              <a:spcAft>
                <a:spcPts val="600"/>
              </a:spcAft>
            </a:pPr>
            <a:r>
              <a:rPr lang="en-US" sz="1600" dirty="0">
                <a:solidFill>
                  <a:srgbClr val="6E6E71"/>
                </a:solidFill>
                <a:latin typeface="Aileron"/>
                <a:ea typeface="+mn-lt"/>
                <a:cs typeface="+mn-lt"/>
              </a:rPr>
              <a:t>“Big Picture” person.</a:t>
            </a:r>
          </a:p>
          <a:p>
            <a:pPr>
              <a:lnSpc>
                <a:spcPct val="100000"/>
              </a:lnSpc>
              <a:spcBef>
                <a:spcPts val="600"/>
              </a:spcBef>
              <a:spcAft>
                <a:spcPts val="600"/>
              </a:spcAft>
            </a:pPr>
            <a:r>
              <a:rPr lang="en-US" sz="1600" dirty="0">
                <a:solidFill>
                  <a:srgbClr val="6E6E71"/>
                </a:solidFill>
                <a:latin typeface="Aileron"/>
                <a:ea typeface="+mn-lt"/>
                <a:cs typeface="+mn-lt"/>
              </a:rPr>
              <a:t>Prefer a varied routine</a:t>
            </a:r>
          </a:p>
          <a:p>
            <a:pPr>
              <a:lnSpc>
                <a:spcPct val="100000"/>
              </a:lnSpc>
              <a:spcBef>
                <a:spcPts val="600"/>
              </a:spcBef>
              <a:spcAft>
                <a:spcPts val="600"/>
              </a:spcAft>
            </a:pPr>
            <a:r>
              <a:rPr lang="en-US" sz="1600" dirty="0">
                <a:solidFill>
                  <a:srgbClr val="6E6E71"/>
                </a:solidFill>
                <a:latin typeface="Aileron"/>
                <a:ea typeface="+mn-lt"/>
                <a:cs typeface="+mn-lt"/>
              </a:rPr>
              <a:t>Expect a team to support your ideas.</a:t>
            </a:r>
          </a:p>
          <a:p>
            <a:pPr>
              <a:spcBef>
                <a:spcPts val="600"/>
              </a:spcBef>
              <a:spcAft>
                <a:spcPts val="600"/>
              </a:spcAft>
            </a:pPr>
            <a:r>
              <a:rPr lang="en-US" sz="1600" dirty="0">
                <a:solidFill>
                  <a:srgbClr val="6E6E71"/>
                </a:solidFill>
                <a:latin typeface="Aileron"/>
                <a:ea typeface="+mn-lt"/>
                <a:cs typeface="+mn-lt"/>
              </a:rPr>
              <a:t>Likes being admired and liked.</a:t>
            </a:r>
          </a:p>
        </p:txBody>
      </p:sp>
      <p:sp>
        <p:nvSpPr>
          <p:cNvPr id="6" name="TextBox 5">
            <a:extLst>
              <a:ext uri="{FF2B5EF4-FFF2-40B4-BE49-F238E27FC236}">
                <a16:creationId xmlns:a16="http://schemas.microsoft.com/office/drawing/2014/main" id="{1AF69B21-643D-1D36-BE48-3D01646D71A1}"/>
              </a:ext>
            </a:extLst>
          </p:cNvPr>
          <p:cNvSpPr txBox="1"/>
          <p:nvPr/>
        </p:nvSpPr>
        <p:spPr>
          <a:xfrm>
            <a:off x="502585" y="1434228"/>
            <a:ext cx="2329406" cy="646331"/>
          </a:xfrm>
          <a:prstGeom prst="rect">
            <a:avLst/>
          </a:prstGeom>
          <a:noFill/>
        </p:spPr>
        <p:txBody>
          <a:bodyPr wrap="square" lIns="91440" tIns="45720" rIns="91440" bIns="45720" anchor="t">
            <a:spAutoFit/>
          </a:bodyPr>
          <a:lstStyle/>
          <a:p>
            <a:r>
              <a:rPr lang="en-US" spc="600" dirty="0">
                <a:solidFill>
                  <a:srgbClr val="706488"/>
                </a:solidFill>
                <a:latin typeface="Aileron"/>
              </a:rPr>
              <a:t>Influencers, Entertainer</a:t>
            </a:r>
            <a:r>
              <a:rPr lang="en-US" spc="600" dirty="0">
                <a:solidFill>
                  <a:schemeClr val="accent3"/>
                </a:solidFill>
                <a:latin typeface="Aileron"/>
              </a:rPr>
              <a:t> </a:t>
            </a:r>
            <a:endParaRPr lang="en-US" spc="600">
              <a:solidFill>
                <a:schemeClr val="accent3"/>
              </a:solidFill>
              <a:latin typeface="Aileron" pitchFamily="2" charset="77"/>
            </a:endParaRPr>
          </a:p>
        </p:txBody>
      </p:sp>
      <p:pic>
        <p:nvPicPr>
          <p:cNvPr id="7" name="Picture Placeholder 4">
            <a:extLst>
              <a:ext uri="{FF2B5EF4-FFF2-40B4-BE49-F238E27FC236}">
                <a16:creationId xmlns:a16="http://schemas.microsoft.com/office/drawing/2014/main" id="{124F4C0C-167C-D9A4-5FFF-CFD276A0B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659" y="3602394"/>
            <a:ext cx="2006608" cy="2006608"/>
          </a:xfrm>
          <a:prstGeom prst="rect">
            <a:avLst/>
          </a:prstGeom>
        </p:spPr>
      </p:pic>
      <p:sp>
        <p:nvSpPr>
          <p:cNvPr id="8" name="TextBox 7">
            <a:extLst>
              <a:ext uri="{FF2B5EF4-FFF2-40B4-BE49-F238E27FC236}">
                <a16:creationId xmlns:a16="http://schemas.microsoft.com/office/drawing/2014/main" id="{700846FB-BBDB-6E27-8F06-E64F95BF5E99}"/>
              </a:ext>
            </a:extLst>
          </p:cNvPr>
          <p:cNvSpPr txBox="1"/>
          <p:nvPr/>
        </p:nvSpPr>
        <p:spPr>
          <a:xfrm>
            <a:off x="9280882" y="2954964"/>
            <a:ext cx="2911118" cy="646331"/>
          </a:xfrm>
          <a:prstGeom prst="rect">
            <a:avLst/>
          </a:prstGeom>
          <a:noFill/>
        </p:spPr>
        <p:txBody>
          <a:bodyPr wrap="square">
            <a:spAutoFit/>
          </a:bodyPr>
          <a:lstStyle/>
          <a:p>
            <a:pPr algn="ctr"/>
            <a:r>
              <a:rPr lang="en-US" spc="600">
                <a:solidFill>
                  <a:schemeClr val="accent3"/>
                </a:solidFill>
                <a:latin typeface="Aileron" pitchFamily="2" charset="77"/>
              </a:rPr>
              <a:t>Conscientious, Organizer</a:t>
            </a:r>
          </a:p>
        </p:txBody>
      </p:sp>
      <p:sp>
        <p:nvSpPr>
          <p:cNvPr id="9" name="Text Placeholder 5">
            <a:extLst>
              <a:ext uri="{FF2B5EF4-FFF2-40B4-BE49-F238E27FC236}">
                <a16:creationId xmlns:a16="http://schemas.microsoft.com/office/drawing/2014/main" id="{42F7C252-F7A9-B0CD-2730-3BB6B34BBF00}"/>
              </a:ext>
            </a:extLst>
          </p:cNvPr>
          <p:cNvSpPr txBox="1">
            <a:spLocks/>
          </p:cNvSpPr>
          <p:nvPr/>
        </p:nvSpPr>
        <p:spPr>
          <a:xfrm>
            <a:off x="5729904" y="2825809"/>
            <a:ext cx="3551668" cy="2943581"/>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ilero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ileron 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ileron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457200">
              <a:lnSpc>
                <a:spcPct val="100000"/>
              </a:lnSpc>
              <a:spcBef>
                <a:spcPts val="600"/>
              </a:spcBef>
              <a:spcAft>
                <a:spcPts val="600"/>
              </a:spcAft>
              <a:buNone/>
            </a:pPr>
            <a:r>
              <a:rPr lang="en-US" sz="1700" dirty="0">
                <a:solidFill>
                  <a:srgbClr val="6E6E71"/>
                </a:solidFill>
                <a:latin typeface="Aileron"/>
                <a:ea typeface="+mn-lt"/>
                <a:cs typeface="+mn-lt"/>
              </a:rPr>
              <a:t>Loves data...maybe more than people.</a:t>
            </a:r>
          </a:p>
          <a:p>
            <a:pPr marL="0" indent="0" algn="r" defTabSz="457200">
              <a:lnSpc>
                <a:spcPct val="100000"/>
              </a:lnSpc>
              <a:spcBef>
                <a:spcPts val="600"/>
              </a:spcBef>
              <a:spcAft>
                <a:spcPts val="600"/>
              </a:spcAft>
              <a:buNone/>
            </a:pPr>
            <a:r>
              <a:rPr lang="en-US" sz="1700" dirty="0">
                <a:solidFill>
                  <a:srgbClr val="6E6E71"/>
                </a:solidFill>
                <a:latin typeface="Aileron"/>
                <a:ea typeface="+mn-lt"/>
                <a:cs typeface="+mn-lt"/>
              </a:rPr>
              <a:t>Prefer to understand the “why” and “how" of a plan.</a:t>
            </a:r>
          </a:p>
          <a:p>
            <a:pPr marL="0" indent="0" algn="r" defTabSz="457200">
              <a:lnSpc>
                <a:spcPct val="100000"/>
              </a:lnSpc>
              <a:spcBef>
                <a:spcPts val="600"/>
              </a:spcBef>
              <a:spcAft>
                <a:spcPts val="600"/>
              </a:spcAft>
              <a:buNone/>
            </a:pPr>
            <a:r>
              <a:rPr lang="en-US" sz="1700" dirty="0">
                <a:solidFill>
                  <a:srgbClr val="6E6E71"/>
                </a:solidFill>
                <a:latin typeface="Aileron"/>
                <a:ea typeface="+mn-lt"/>
                <a:cs typeface="+mn-lt"/>
              </a:rPr>
              <a:t>Need time to think, inquire and check before they make decisions.</a:t>
            </a:r>
          </a:p>
          <a:p>
            <a:pPr marL="0" indent="0" algn="r" defTabSz="457200">
              <a:lnSpc>
                <a:spcPct val="100000"/>
              </a:lnSpc>
              <a:spcBef>
                <a:spcPts val="600"/>
              </a:spcBef>
              <a:spcAft>
                <a:spcPts val="600"/>
              </a:spcAft>
              <a:buNone/>
            </a:pPr>
            <a:r>
              <a:rPr lang="en-US" sz="1700" dirty="0">
                <a:solidFill>
                  <a:srgbClr val="6E6E71"/>
                </a:solidFill>
                <a:latin typeface="Aileron"/>
                <a:ea typeface="+mn-lt"/>
                <a:cs typeface="+mn-lt"/>
              </a:rPr>
              <a:t>Appreciates thoroughness and correctness.</a:t>
            </a:r>
          </a:p>
          <a:p>
            <a:pPr marL="0" indent="0" algn="r" defTabSz="457200">
              <a:lnSpc>
                <a:spcPct val="100000"/>
              </a:lnSpc>
              <a:spcBef>
                <a:spcPts val="600"/>
              </a:spcBef>
              <a:spcAft>
                <a:spcPts val="600"/>
              </a:spcAft>
              <a:buNone/>
            </a:pPr>
            <a:r>
              <a:rPr lang="en-US" sz="1700" dirty="0">
                <a:solidFill>
                  <a:srgbClr val="6E6E71"/>
                </a:solidFill>
                <a:latin typeface="Aileron"/>
                <a:ea typeface="+mn-lt"/>
                <a:cs typeface="+mn-lt"/>
              </a:rPr>
              <a:t>Doesn’t like confrontation.</a:t>
            </a:r>
          </a:p>
          <a:p>
            <a:pPr marL="0" indent="0" algn="r" defTabSz="457200">
              <a:lnSpc>
                <a:spcPct val="100000"/>
              </a:lnSpc>
              <a:spcBef>
                <a:spcPts val="600"/>
              </a:spcBef>
              <a:spcAft>
                <a:spcPts val="600"/>
              </a:spcAft>
              <a:buNone/>
            </a:pPr>
            <a:endParaRPr lang="en-US" sz="1700">
              <a:solidFill>
                <a:srgbClr val="6E6E71"/>
              </a:solidFill>
              <a:ea typeface="+mn-lt"/>
              <a:cs typeface="+mn-lt"/>
            </a:endParaRPr>
          </a:p>
          <a:p>
            <a:pPr marL="0" indent="0" algn="r">
              <a:lnSpc>
                <a:spcPct val="100000"/>
              </a:lnSpc>
              <a:spcBef>
                <a:spcPts val="200"/>
              </a:spcBef>
              <a:buNone/>
            </a:pPr>
            <a:endParaRPr lang="en-US" sz="1500">
              <a:latin typeface="Calibri Light" charset="0"/>
              <a:ea typeface="Calibri Light" charset="0"/>
              <a:cs typeface="Calibri Light" charset="0"/>
            </a:endParaRPr>
          </a:p>
        </p:txBody>
      </p:sp>
      <p:cxnSp>
        <p:nvCxnSpPr>
          <p:cNvPr id="3" name="Straight Connector 2">
            <a:extLst>
              <a:ext uri="{FF2B5EF4-FFF2-40B4-BE49-F238E27FC236}">
                <a16:creationId xmlns:a16="http://schemas.microsoft.com/office/drawing/2014/main" id="{D26AC6DC-05BA-9111-46F1-FEB19A22D009}"/>
              </a:ext>
            </a:extLst>
          </p:cNvPr>
          <p:cNvCxnSpPr>
            <a:cxnSpLocks/>
          </p:cNvCxnSpPr>
          <p:nvPr/>
        </p:nvCxnSpPr>
        <p:spPr>
          <a:xfrm>
            <a:off x="5711255" y="2578306"/>
            <a:ext cx="0" cy="34196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51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55867-F748-ED47-E17A-BBB379A5C19C}"/>
              </a:ext>
            </a:extLst>
          </p:cNvPr>
          <p:cNvPicPr>
            <a:picLocks noChangeAspect="1"/>
          </p:cNvPicPr>
          <p:nvPr/>
        </p:nvPicPr>
        <p:blipFill>
          <a:blip r:embed="rId2"/>
          <a:stretch>
            <a:fillRect/>
          </a:stretch>
        </p:blipFill>
        <p:spPr>
          <a:xfrm>
            <a:off x="9482114" y="2921084"/>
            <a:ext cx="2331500" cy="1974307"/>
          </a:xfrm>
          <a:prstGeom prst="rect">
            <a:avLst/>
          </a:prstGeom>
        </p:spPr>
      </p:pic>
      <p:sp>
        <p:nvSpPr>
          <p:cNvPr id="16" name="TextBox 15">
            <a:extLst>
              <a:ext uri="{FF2B5EF4-FFF2-40B4-BE49-F238E27FC236}">
                <a16:creationId xmlns:a16="http://schemas.microsoft.com/office/drawing/2014/main" id="{B022D694-E43F-25C2-0F3E-483B0217DEA0}"/>
              </a:ext>
            </a:extLst>
          </p:cNvPr>
          <p:cNvSpPr txBox="1"/>
          <p:nvPr/>
        </p:nvSpPr>
        <p:spPr>
          <a:xfrm>
            <a:off x="1766472" y="601273"/>
            <a:ext cx="5863521" cy="707886"/>
          </a:xfrm>
          <a:prstGeom prst="rect">
            <a:avLst/>
          </a:prstGeom>
          <a:noFill/>
        </p:spPr>
        <p:txBody>
          <a:bodyPr wrap="square">
            <a:spAutoFit/>
          </a:bodyPr>
          <a:lstStyle/>
          <a:p>
            <a:r>
              <a:rPr lang="en-US" sz="4000">
                <a:latin typeface="Rufina" panose="02000503000000020004" pitchFamily="2" charset="77"/>
              </a:rPr>
              <a:t>What’s Your Style?</a:t>
            </a:r>
          </a:p>
        </p:txBody>
      </p:sp>
      <p:pic>
        <p:nvPicPr>
          <p:cNvPr id="21" name="Picture 20">
            <a:extLst>
              <a:ext uri="{FF2B5EF4-FFF2-40B4-BE49-F238E27FC236}">
                <a16:creationId xmlns:a16="http://schemas.microsoft.com/office/drawing/2014/main" id="{7D1BC437-23D9-3808-5BFA-864B8E4449B4}"/>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22" name="TextBox 21">
            <a:extLst>
              <a:ext uri="{FF2B5EF4-FFF2-40B4-BE49-F238E27FC236}">
                <a16:creationId xmlns:a16="http://schemas.microsoft.com/office/drawing/2014/main" id="{B222A7C6-41FC-5206-F282-50E0337CC32A}"/>
              </a:ext>
            </a:extLst>
          </p:cNvPr>
          <p:cNvSpPr txBox="1"/>
          <p:nvPr/>
        </p:nvSpPr>
        <p:spPr>
          <a:xfrm>
            <a:off x="900113" y="6340740"/>
            <a:ext cx="10339136"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
        <p:nvSpPr>
          <p:cNvPr id="4" name="TextBox 3">
            <a:extLst>
              <a:ext uri="{FF2B5EF4-FFF2-40B4-BE49-F238E27FC236}">
                <a16:creationId xmlns:a16="http://schemas.microsoft.com/office/drawing/2014/main" id="{8FFC3575-638B-0EAE-3E5D-7A7F7DA16D6D}"/>
              </a:ext>
            </a:extLst>
          </p:cNvPr>
          <p:cNvSpPr txBox="1"/>
          <p:nvPr/>
        </p:nvSpPr>
        <p:spPr>
          <a:xfrm>
            <a:off x="2702361" y="2008603"/>
            <a:ext cx="3393639" cy="3323987"/>
          </a:xfrm>
          <a:prstGeom prst="rect">
            <a:avLst/>
          </a:prstGeom>
          <a:noFill/>
        </p:spPr>
        <p:txBody>
          <a:bodyPr wrap="square" lIns="91440" tIns="45720" rIns="91440" bIns="45720" anchor="t">
            <a:spAutoFit/>
          </a:bodyPr>
          <a:lstStyle/>
          <a:p>
            <a:pPr>
              <a:lnSpc>
                <a:spcPct val="100000"/>
              </a:lnSpc>
              <a:spcBef>
                <a:spcPts val="600"/>
              </a:spcBef>
              <a:spcAft>
                <a:spcPts val="600"/>
              </a:spcAft>
            </a:pPr>
            <a:r>
              <a:rPr lang="en-US" sz="1600" dirty="0">
                <a:solidFill>
                  <a:srgbClr val="6E6E71"/>
                </a:solidFill>
                <a:latin typeface="Aileron"/>
                <a:ea typeface="+mn-lt"/>
                <a:cs typeface="+mn-lt"/>
              </a:rPr>
              <a:t>Creates a steady, consistent environment.</a:t>
            </a:r>
          </a:p>
          <a:p>
            <a:pPr>
              <a:lnSpc>
                <a:spcPct val="100000"/>
              </a:lnSpc>
              <a:spcBef>
                <a:spcPts val="600"/>
              </a:spcBef>
              <a:spcAft>
                <a:spcPts val="600"/>
              </a:spcAft>
            </a:pPr>
            <a:r>
              <a:rPr lang="en-US" sz="1600" dirty="0">
                <a:solidFill>
                  <a:srgbClr val="6E6E71"/>
                </a:solidFill>
                <a:latin typeface="Aileron"/>
                <a:ea typeface="+mn-lt"/>
                <a:cs typeface="+mn-lt"/>
              </a:rPr>
              <a:t>Shows reasoning.</a:t>
            </a:r>
          </a:p>
          <a:p>
            <a:pPr>
              <a:lnSpc>
                <a:spcPct val="100000"/>
              </a:lnSpc>
              <a:spcBef>
                <a:spcPts val="600"/>
              </a:spcBef>
              <a:spcAft>
                <a:spcPts val="600"/>
              </a:spcAft>
            </a:pPr>
            <a:r>
              <a:rPr lang="en-US" sz="1600" dirty="0">
                <a:solidFill>
                  <a:srgbClr val="6E6E71"/>
                </a:solidFill>
                <a:latin typeface="Aileron"/>
                <a:ea typeface="+mn-lt"/>
                <a:cs typeface="+mn-lt"/>
              </a:rPr>
              <a:t>Prefers data and proof when making decisions.</a:t>
            </a:r>
          </a:p>
          <a:p>
            <a:pPr>
              <a:lnSpc>
                <a:spcPct val="100000"/>
              </a:lnSpc>
              <a:spcBef>
                <a:spcPts val="600"/>
              </a:spcBef>
              <a:spcAft>
                <a:spcPts val="600"/>
              </a:spcAft>
            </a:pPr>
            <a:r>
              <a:rPr lang="en-US" sz="1600" dirty="0">
                <a:solidFill>
                  <a:srgbClr val="6E6E71"/>
                </a:solidFill>
                <a:latin typeface="Aileron"/>
                <a:ea typeface="+mn-lt"/>
                <a:cs typeface="+mn-lt"/>
              </a:rPr>
              <a:t>Enjoys service to others as part of their leadership.</a:t>
            </a:r>
            <a:endParaRPr lang="en-US" sz="1600" dirty="0">
              <a:solidFill>
                <a:srgbClr val="6E6E71"/>
              </a:solidFill>
              <a:latin typeface="Aileron" pitchFamily="2" charset="77"/>
              <a:ea typeface="+mn-lt"/>
              <a:cs typeface="+mn-lt"/>
            </a:endParaRPr>
          </a:p>
          <a:p>
            <a:pPr>
              <a:lnSpc>
                <a:spcPct val="100000"/>
              </a:lnSpc>
              <a:spcBef>
                <a:spcPts val="600"/>
              </a:spcBef>
              <a:spcAft>
                <a:spcPts val="600"/>
              </a:spcAft>
            </a:pPr>
            <a:r>
              <a:rPr lang="en-US" sz="1600" dirty="0">
                <a:solidFill>
                  <a:srgbClr val="6E6E71"/>
                </a:solidFill>
                <a:latin typeface="Aileron"/>
                <a:ea typeface="+mn-lt"/>
                <a:cs typeface="+mn-lt"/>
              </a:rPr>
              <a:t>Creates a relaxing, friendly atmosphere.</a:t>
            </a:r>
          </a:p>
          <a:p>
            <a:pPr>
              <a:lnSpc>
                <a:spcPct val="100000"/>
              </a:lnSpc>
              <a:spcBef>
                <a:spcPts val="600"/>
              </a:spcBef>
              <a:spcAft>
                <a:spcPts val="600"/>
              </a:spcAft>
            </a:pPr>
            <a:r>
              <a:rPr lang="en-US" sz="1600" dirty="0">
                <a:solidFill>
                  <a:srgbClr val="6E6E71"/>
                </a:solidFill>
                <a:latin typeface="Aileron"/>
                <a:ea typeface="+mn-lt"/>
                <a:cs typeface="+mn-lt"/>
              </a:rPr>
              <a:t>Wants people to be happy.</a:t>
            </a:r>
          </a:p>
        </p:txBody>
      </p:sp>
      <p:sp>
        <p:nvSpPr>
          <p:cNvPr id="6" name="TextBox 5">
            <a:extLst>
              <a:ext uri="{FF2B5EF4-FFF2-40B4-BE49-F238E27FC236}">
                <a16:creationId xmlns:a16="http://schemas.microsoft.com/office/drawing/2014/main" id="{1AF69B21-643D-1D36-BE48-3D01646D71A1}"/>
              </a:ext>
            </a:extLst>
          </p:cNvPr>
          <p:cNvSpPr txBox="1"/>
          <p:nvPr/>
        </p:nvSpPr>
        <p:spPr>
          <a:xfrm>
            <a:off x="663984" y="1582985"/>
            <a:ext cx="2006608" cy="646331"/>
          </a:xfrm>
          <a:prstGeom prst="rect">
            <a:avLst/>
          </a:prstGeom>
          <a:noFill/>
        </p:spPr>
        <p:txBody>
          <a:bodyPr wrap="square" lIns="91440" tIns="45720" rIns="91440" bIns="45720" anchor="t">
            <a:spAutoFit/>
          </a:bodyPr>
          <a:lstStyle/>
          <a:p>
            <a:pPr algn="r"/>
            <a:r>
              <a:rPr lang="en-US" spc="600" dirty="0">
                <a:solidFill>
                  <a:srgbClr val="706488"/>
                </a:solidFill>
                <a:latin typeface="Aileron"/>
              </a:rPr>
              <a:t>Steady, Relater</a:t>
            </a:r>
          </a:p>
        </p:txBody>
      </p:sp>
      <p:sp>
        <p:nvSpPr>
          <p:cNvPr id="8" name="TextBox 7">
            <a:extLst>
              <a:ext uri="{FF2B5EF4-FFF2-40B4-BE49-F238E27FC236}">
                <a16:creationId xmlns:a16="http://schemas.microsoft.com/office/drawing/2014/main" id="{700846FB-BBDB-6E27-8F06-E64F95BF5E99}"/>
              </a:ext>
            </a:extLst>
          </p:cNvPr>
          <p:cNvSpPr txBox="1"/>
          <p:nvPr/>
        </p:nvSpPr>
        <p:spPr>
          <a:xfrm>
            <a:off x="9620659" y="2203723"/>
            <a:ext cx="2329406" cy="646331"/>
          </a:xfrm>
          <a:prstGeom prst="rect">
            <a:avLst/>
          </a:prstGeom>
          <a:noFill/>
        </p:spPr>
        <p:txBody>
          <a:bodyPr wrap="square">
            <a:spAutoFit/>
          </a:bodyPr>
          <a:lstStyle/>
          <a:p>
            <a:r>
              <a:rPr lang="en-US" spc="600">
                <a:solidFill>
                  <a:schemeClr val="accent3"/>
                </a:solidFill>
                <a:latin typeface="Aileron" pitchFamily="2" charset="77"/>
              </a:rPr>
              <a:t>Director, Commander</a:t>
            </a:r>
          </a:p>
        </p:txBody>
      </p:sp>
      <p:sp>
        <p:nvSpPr>
          <p:cNvPr id="9" name="Text Placeholder 5">
            <a:extLst>
              <a:ext uri="{FF2B5EF4-FFF2-40B4-BE49-F238E27FC236}">
                <a16:creationId xmlns:a16="http://schemas.microsoft.com/office/drawing/2014/main" id="{42F7C252-F7A9-B0CD-2730-3BB6B34BBF00}"/>
              </a:ext>
            </a:extLst>
          </p:cNvPr>
          <p:cNvSpPr txBox="1">
            <a:spLocks/>
          </p:cNvSpPr>
          <p:nvPr/>
        </p:nvSpPr>
        <p:spPr>
          <a:xfrm>
            <a:off x="6127769" y="2236830"/>
            <a:ext cx="3361870" cy="436380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ilero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ileron Bold"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ileron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iler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Plays to win.</a:t>
            </a:r>
          </a:p>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Seeks out new opportunities.</a:t>
            </a:r>
          </a:p>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”Be brief. Be brilliant. Be gone.” </a:t>
            </a:r>
            <a:endParaRPr lang="en-US" sz="1600" dirty="0">
              <a:solidFill>
                <a:srgbClr val="6E6E71"/>
              </a:solidFill>
              <a:ea typeface="+mn-lt"/>
              <a:cs typeface="+mn-lt"/>
            </a:endParaRPr>
          </a:p>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Values freedom/autonomy.</a:t>
            </a:r>
          </a:p>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Needs a varied routine.</a:t>
            </a:r>
          </a:p>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Likes to feel accomplished.</a:t>
            </a:r>
            <a:endParaRPr lang="en-US" sz="1600" dirty="0">
              <a:solidFill>
                <a:srgbClr val="6E6E71"/>
              </a:solidFill>
              <a:ea typeface="+mn-lt"/>
              <a:cs typeface="+mn-lt"/>
            </a:endParaRPr>
          </a:p>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Usually takes the lead on projects or new initiatives.</a:t>
            </a:r>
          </a:p>
          <a:p>
            <a:pPr marL="0" indent="0" algn="r" defTabSz="457200">
              <a:lnSpc>
                <a:spcPct val="100000"/>
              </a:lnSpc>
              <a:spcBef>
                <a:spcPts val="600"/>
              </a:spcBef>
              <a:spcAft>
                <a:spcPts val="600"/>
              </a:spcAft>
              <a:buNone/>
            </a:pPr>
            <a:r>
              <a:rPr lang="en-US" sz="1600" dirty="0">
                <a:solidFill>
                  <a:srgbClr val="6E6E71"/>
                </a:solidFill>
                <a:latin typeface="Aileron"/>
                <a:ea typeface="+mn-lt"/>
                <a:cs typeface="+mn-lt"/>
              </a:rPr>
              <a:t>In disagreements, will argue with conviction on points of disagreement, backed up with facts; not on emotion.</a:t>
            </a:r>
          </a:p>
          <a:p>
            <a:pPr marL="0" indent="0" algn="r" defTabSz="457200">
              <a:lnSpc>
                <a:spcPct val="100000"/>
              </a:lnSpc>
              <a:spcBef>
                <a:spcPts val="600"/>
              </a:spcBef>
              <a:spcAft>
                <a:spcPts val="600"/>
              </a:spcAft>
              <a:buNone/>
            </a:pPr>
            <a:endParaRPr lang="en-US" sz="1700">
              <a:solidFill>
                <a:srgbClr val="6E6E71"/>
              </a:solidFill>
              <a:ea typeface="+mn-lt"/>
              <a:cs typeface="+mn-lt"/>
            </a:endParaRPr>
          </a:p>
          <a:p>
            <a:pPr marL="0" indent="0" algn="r">
              <a:lnSpc>
                <a:spcPct val="100000"/>
              </a:lnSpc>
              <a:spcBef>
                <a:spcPts val="200"/>
              </a:spcBef>
              <a:buNone/>
            </a:pPr>
            <a:endParaRPr lang="en-US" sz="1500">
              <a:latin typeface="Calibri Light" charset="0"/>
              <a:ea typeface="Calibri Light" charset="0"/>
              <a:cs typeface="Calibri Light" charset="0"/>
            </a:endParaRPr>
          </a:p>
        </p:txBody>
      </p:sp>
      <p:pic>
        <p:nvPicPr>
          <p:cNvPr id="3" name="Picture Placeholder 4">
            <a:extLst>
              <a:ext uri="{FF2B5EF4-FFF2-40B4-BE49-F238E27FC236}">
                <a16:creationId xmlns:a16="http://schemas.microsoft.com/office/drawing/2014/main" id="{24958961-5070-19D4-5D67-EA219FEE0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984" y="2236830"/>
            <a:ext cx="2006608" cy="2006608"/>
          </a:xfrm>
          <a:prstGeom prst="rect">
            <a:avLst/>
          </a:prstGeom>
        </p:spPr>
      </p:pic>
      <p:cxnSp>
        <p:nvCxnSpPr>
          <p:cNvPr id="7" name="Straight Connector 6">
            <a:extLst>
              <a:ext uri="{FF2B5EF4-FFF2-40B4-BE49-F238E27FC236}">
                <a16:creationId xmlns:a16="http://schemas.microsoft.com/office/drawing/2014/main" id="{DA83F8A4-4A18-A0D0-8D0B-A1B516CEDF93}"/>
              </a:ext>
            </a:extLst>
          </p:cNvPr>
          <p:cNvCxnSpPr>
            <a:cxnSpLocks/>
          </p:cNvCxnSpPr>
          <p:nvPr/>
        </p:nvCxnSpPr>
        <p:spPr>
          <a:xfrm>
            <a:off x="6086005" y="1582985"/>
            <a:ext cx="0" cy="45929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35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C0993-EDF6-6C72-AA82-7D552B612F41}"/>
              </a:ext>
            </a:extLst>
          </p:cNvPr>
          <p:cNvSpPr txBox="1"/>
          <p:nvPr/>
        </p:nvSpPr>
        <p:spPr>
          <a:xfrm>
            <a:off x="1752066" y="1263772"/>
            <a:ext cx="7017179" cy="369332"/>
          </a:xfrm>
          <a:prstGeom prst="rect">
            <a:avLst/>
          </a:prstGeom>
          <a:noFill/>
        </p:spPr>
        <p:txBody>
          <a:bodyPr wrap="square" rtlCol="0">
            <a:spAutoFit/>
          </a:bodyPr>
          <a:lstStyle/>
          <a:p>
            <a:r>
              <a:rPr lang="en-US" spc="600">
                <a:solidFill>
                  <a:schemeClr val="accent3"/>
                </a:solidFill>
                <a:latin typeface="Aileron" pitchFamily="2" charset="77"/>
              </a:rPr>
              <a:t>INFLUNCE AND HOLD ACCOUNTABLE</a:t>
            </a:r>
          </a:p>
        </p:txBody>
      </p:sp>
      <p:sp>
        <p:nvSpPr>
          <p:cNvPr id="3" name="Title 1">
            <a:extLst>
              <a:ext uri="{FF2B5EF4-FFF2-40B4-BE49-F238E27FC236}">
                <a16:creationId xmlns:a16="http://schemas.microsoft.com/office/drawing/2014/main" id="{D5137329-676E-4EA8-0311-BB8AA4E476A8}"/>
              </a:ext>
            </a:extLst>
          </p:cNvPr>
          <p:cNvSpPr txBox="1">
            <a:spLocks/>
          </p:cNvSpPr>
          <p:nvPr/>
        </p:nvSpPr>
        <p:spPr>
          <a:xfrm>
            <a:off x="1752067" y="530744"/>
            <a:ext cx="10515600" cy="884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000" b="0" i="0" kern="1200">
                <a:solidFill>
                  <a:schemeClr val="tx1"/>
                </a:solidFill>
                <a:latin typeface="Rufina" panose="02000503000000020004" pitchFamily="2" charset="77"/>
                <a:ea typeface="+mj-ea"/>
                <a:cs typeface="+mj-cs"/>
              </a:defRPr>
            </a:lvl1pPr>
          </a:lstStyle>
          <a:p>
            <a:r>
              <a:rPr lang="en-US" sz="4000"/>
              <a:t>Successful Sales Leaders…</a:t>
            </a:r>
          </a:p>
        </p:txBody>
      </p:sp>
      <p:sp>
        <p:nvSpPr>
          <p:cNvPr id="5" name="TextBox 4">
            <a:extLst>
              <a:ext uri="{FF2B5EF4-FFF2-40B4-BE49-F238E27FC236}">
                <a16:creationId xmlns:a16="http://schemas.microsoft.com/office/drawing/2014/main" id="{C9345DA7-FA16-43A7-4705-4CA0587880F0}"/>
              </a:ext>
            </a:extLst>
          </p:cNvPr>
          <p:cNvSpPr txBox="1"/>
          <p:nvPr/>
        </p:nvSpPr>
        <p:spPr>
          <a:xfrm>
            <a:off x="1919668" y="2208312"/>
            <a:ext cx="3878318" cy="369332"/>
          </a:xfrm>
          <a:prstGeom prst="rect">
            <a:avLst/>
          </a:prstGeom>
          <a:noFill/>
        </p:spPr>
        <p:txBody>
          <a:bodyPr wrap="square" rtlCol="0">
            <a:spAutoFit/>
          </a:bodyPr>
          <a:lstStyle/>
          <a:p>
            <a:r>
              <a:rPr lang="en-US" spc="300">
                <a:solidFill>
                  <a:schemeClr val="accent5"/>
                </a:solidFill>
                <a:latin typeface="Aileron SemiBold" pitchFamily="2" charset="77"/>
              </a:rPr>
              <a:t>INFLUENCE</a:t>
            </a:r>
          </a:p>
        </p:txBody>
      </p:sp>
      <p:sp>
        <p:nvSpPr>
          <p:cNvPr id="6" name="TextBox 5">
            <a:extLst>
              <a:ext uri="{FF2B5EF4-FFF2-40B4-BE49-F238E27FC236}">
                <a16:creationId xmlns:a16="http://schemas.microsoft.com/office/drawing/2014/main" id="{8E29117C-7192-ED5D-125D-401C177D3AFE}"/>
              </a:ext>
            </a:extLst>
          </p:cNvPr>
          <p:cNvSpPr txBox="1"/>
          <p:nvPr/>
        </p:nvSpPr>
        <p:spPr>
          <a:xfrm>
            <a:off x="1919669" y="2630503"/>
            <a:ext cx="4620560" cy="3693319"/>
          </a:xfrm>
          <a:prstGeom prst="rect">
            <a:avLst/>
          </a:prstGeom>
          <a:noFill/>
        </p:spPr>
        <p:txBody>
          <a:bodyPr wrap="square" lIns="91440" tIns="45720" rIns="91440" bIns="45720" rtlCol="0" anchor="t">
            <a:spAutoFit/>
          </a:bodyPr>
          <a:lstStyle/>
          <a:p>
            <a:r>
              <a:rPr lang="en-US" dirty="0">
                <a:solidFill>
                  <a:srgbClr val="706488"/>
                </a:solidFill>
                <a:latin typeface="Aileron Light"/>
              </a:rPr>
              <a:t>Involve your team in building revenue goals.</a:t>
            </a:r>
          </a:p>
          <a:p>
            <a:endParaRPr lang="en-US">
              <a:solidFill>
                <a:srgbClr val="706488"/>
              </a:solidFill>
              <a:latin typeface="Aileron Light" pitchFamily="2" charset="77"/>
            </a:endParaRPr>
          </a:p>
          <a:p>
            <a:r>
              <a:rPr lang="en-US" dirty="0">
                <a:solidFill>
                  <a:srgbClr val="706488"/>
                </a:solidFill>
                <a:latin typeface="Aileron Light"/>
              </a:rPr>
              <a:t>Help the team see the “Big Picture” and where they fit in.</a:t>
            </a:r>
          </a:p>
          <a:p>
            <a:endParaRPr lang="en-US">
              <a:solidFill>
                <a:srgbClr val="706488"/>
              </a:solidFill>
              <a:latin typeface="Aileron Light" pitchFamily="2" charset="77"/>
            </a:endParaRPr>
          </a:p>
          <a:p>
            <a:r>
              <a:rPr lang="en-US" dirty="0">
                <a:solidFill>
                  <a:srgbClr val="706488"/>
                </a:solidFill>
                <a:latin typeface="Aileron Light"/>
              </a:rPr>
              <a:t>Reward people the way they want to be rewarded:</a:t>
            </a:r>
          </a:p>
          <a:p>
            <a:pPr marL="285750" indent="-285750">
              <a:buFont typeface="Arial" panose="020B0604020202020204" pitchFamily="34" charset="0"/>
              <a:buChar char="•"/>
            </a:pPr>
            <a:r>
              <a:rPr lang="en-US" dirty="0">
                <a:solidFill>
                  <a:srgbClr val="706488"/>
                </a:solidFill>
                <a:latin typeface="Aileron Light"/>
              </a:rPr>
              <a:t>	Recognition</a:t>
            </a:r>
          </a:p>
          <a:p>
            <a:pPr marL="285750" indent="-285750">
              <a:buFont typeface="Arial" panose="020B0604020202020204" pitchFamily="34" charset="0"/>
              <a:buChar char="•"/>
            </a:pPr>
            <a:r>
              <a:rPr lang="en-US" dirty="0">
                <a:solidFill>
                  <a:srgbClr val="706488"/>
                </a:solidFill>
                <a:latin typeface="Aileron Light"/>
              </a:rPr>
              <a:t>	$$$</a:t>
            </a:r>
            <a:endParaRPr lang="en-US" dirty="0">
              <a:solidFill>
                <a:srgbClr val="706488"/>
              </a:solidFill>
              <a:latin typeface="Aileron Light" pitchFamily="2" charset="77"/>
            </a:endParaRPr>
          </a:p>
          <a:p>
            <a:pPr marL="285750" indent="-285750">
              <a:buFont typeface="Arial" panose="020B0604020202020204" pitchFamily="34" charset="0"/>
              <a:buChar char="•"/>
            </a:pPr>
            <a:r>
              <a:rPr lang="en-US" dirty="0">
                <a:solidFill>
                  <a:srgbClr val="706488"/>
                </a:solidFill>
                <a:latin typeface="Aileron Light"/>
              </a:rPr>
              <a:t>	Time off</a:t>
            </a:r>
          </a:p>
          <a:p>
            <a:pPr marL="285750" indent="-285750">
              <a:buFont typeface="Arial" panose="020B0604020202020204" pitchFamily="34" charset="0"/>
              <a:buChar char="•"/>
            </a:pPr>
            <a:endParaRPr lang="en-US">
              <a:solidFill>
                <a:srgbClr val="706488"/>
              </a:solidFill>
              <a:latin typeface="Aileron Light" pitchFamily="2" charset="77"/>
            </a:endParaRPr>
          </a:p>
          <a:p>
            <a:r>
              <a:rPr lang="en-US" dirty="0">
                <a:solidFill>
                  <a:srgbClr val="706488"/>
                </a:solidFill>
                <a:latin typeface="Aileron Light"/>
              </a:rPr>
              <a:t>Predictable in decision making and critiques.</a:t>
            </a:r>
          </a:p>
          <a:p>
            <a:endParaRPr lang="en-US">
              <a:solidFill>
                <a:srgbClr val="706488"/>
              </a:solidFill>
              <a:latin typeface="Aileron Light" pitchFamily="2" charset="77"/>
            </a:endParaRPr>
          </a:p>
        </p:txBody>
      </p:sp>
      <p:sp>
        <p:nvSpPr>
          <p:cNvPr id="11" name="TextBox 10">
            <a:extLst>
              <a:ext uri="{FF2B5EF4-FFF2-40B4-BE49-F238E27FC236}">
                <a16:creationId xmlns:a16="http://schemas.microsoft.com/office/drawing/2014/main" id="{1F6E8720-DDD5-747D-5D17-DB2F6B7119B6}"/>
              </a:ext>
            </a:extLst>
          </p:cNvPr>
          <p:cNvSpPr txBox="1"/>
          <p:nvPr/>
        </p:nvSpPr>
        <p:spPr>
          <a:xfrm>
            <a:off x="7137596" y="2208312"/>
            <a:ext cx="3878318" cy="369332"/>
          </a:xfrm>
          <a:prstGeom prst="rect">
            <a:avLst/>
          </a:prstGeom>
          <a:noFill/>
        </p:spPr>
        <p:txBody>
          <a:bodyPr wrap="square" rtlCol="0">
            <a:spAutoFit/>
          </a:bodyPr>
          <a:lstStyle/>
          <a:p>
            <a:r>
              <a:rPr lang="en-US" spc="300">
                <a:solidFill>
                  <a:schemeClr val="accent5"/>
                </a:solidFill>
                <a:latin typeface="Aileron SemiBold" pitchFamily="2" charset="77"/>
              </a:rPr>
              <a:t>HOLD ACCOUNTABLE</a:t>
            </a:r>
          </a:p>
        </p:txBody>
      </p:sp>
      <p:cxnSp>
        <p:nvCxnSpPr>
          <p:cNvPr id="19" name="Straight Connector 18">
            <a:extLst>
              <a:ext uri="{FF2B5EF4-FFF2-40B4-BE49-F238E27FC236}">
                <a16:creationId xmlns:a16="http://schemas.microsoft.com/office/drawing/2014/main" id="{1D7020D8-A411-F386-60CC-3E937741BAF7}"/>
              </a:ext>
            </a:extLst>
          </p:cNvPr>
          <p:cNvCxnSpPr>
            <a:cxnSpLocks/>
          </p:cNvCxnSpPr>
          <p:nvPr/>
        </p:nvCxnSpPr>
        <p:spPr>
          <a:xfrm>
            <a:off x="1863504" y="1981048"/>
            <a:ext cx="14511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52DF06A-B9BC-090A-3017-58F9A07BD089}"/>
              </a:ext>
            </a:extLst>
          </p:cNvPr>
          <p:cNvSpPr txBox="1"/>
          <p:nvPr/>
        </p:nvSpPr>
        <p:spPr>
          <a:xfrm>
            <a:off x="1228725" y="6340740"/>
            <a:ext cx="10010524"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pic>
        <p:nvPicPr>
          <p:cNvPr id="23" name="Picture 22">
            <a:extLst>
              <a:ext uri="{FF2B5EF4-FFF2-40B4-BE49-F238E27FC236}">
                <a16:creationId xmlns:a16="http://schemas.microsoft.com/office/drawing/2014/main" id="{2C7DDC91-910B-C257-5444-5302E4394B98}"/>
              </a:ext>
            </a:extLst>
          </p:cNvPr>
          <p:cNvPicPr>
            <a:picLocks noChangeAspect="1"/>
          </p:cNvPicPr>
          <p:nvPr/>
        </p:nvPicPr>
        <p:blipFill>
          <a:blip r:embed="rId2"/>
          <a:stretch>
            <a:fillRect/>
          </a:stretch>
        </p:blipFill>
        <p:spPr>
          <a:xfrm>
            <a:off x="11077016" y="5758147"/>
            <a:ext cx="947182" cy="947182"/>
          </a:xfrm>
          <a:prstGeom prst="rect">
            <a:avLst/>
          </a:prstGeom>
        </p:spPr>
      </p:pic>
      <p:sp>
        <p:nvSpPr>
          <p:cNvPr id="4" name="TextBox 3">
            <a:extLst>
              <a:ext uri="{FF2B5EF4-FFF2-40B4-BE49-F238E27FC236}">
                <a16:creationId xmlns:a16="http://schemas.microsoft.com/office/drawing/2014/main" id="{900E0EAF-91DD-8E6B-BD76-8E5E87F9F436}"/>
              </a:ext>
            </a:extLst>
          </p:cNvPr>
          <p:cNvSpPr txBox="1"/>
          <p:nvPr/>
        </p:nvSpPr>
        <p:spPr>
          <a:xfrm>
            <a:off x="7009867" y="2587803"/>
            <a:ext cx="4620560" cy="2862322"/>
          </a:xfrm>
          <a:prstGeom prst="rect">
            <a:avLst/>
          </a:prstGeom>
          <a:noFill/>
        </p:spPr>
        <p:txBody>
          <a:bodyPr wrap="square" lIns="91440" tIns="45720" rIns="91440" bIns="45720" rtlCol="0" anchor="t">
            <a:spAutoFit/>
          </a:bodyPr>
          <a:lstStyle/>
          <a:p>
            <a:r>
              <a:rPr lang="en-US" dirty="0">
                <a:solidFill>
                  <a:srgbClr val="706488"/>
                </a:solidFill>
                <a:latin typeface="Aileron Light"/>
              </a:rPr>
              <a:t>Communicates the plan, down to the number of:</a:t>
            </a:r>
          </a:p>
          <a:p>
            <a:pPr marL="285750" indent="-285750">
              <a:buFont typeface="Arial" panose="020B0604020202020204" pitchFamily="34" charset="0"/>
              <a:buChar char="•"/>
            </a:pPr>
            <a:r>
              <a:rPr lang="en-US" dirty="0">
                <a:solidFill>
                  <a:srgbClr val="706488"/>
                </a:solidFill>
                <a:latin typeface="Aileron Light"/>
              </a:rPr>
              <a:t>Accounts</a:t>
            </a:r>
          </a:p>
          <a:p>
            <a:pPr marL="285750" indent="-285750">
              <a:buFont typeface="Arial" panose="020B0604020202020204" pitchFamily="34" charset="0"/>
              <a:buChar char="•"/>
            </a:pPr>
            <a:r>
              <a:rPr lang="en-US" dirty="0">
                <a:solidFill>
                  <a:srgbClr val="706488"/>
                </a:solidFill>
                <a:latin typeface="Aileron Light"/>
              </a:rPr>
              <a:t>New business</a:t>
            </a:r>
          </a:p>
          <a:p>
            <a:pPr marL="285750" indent="-285750">
              <a:buFont typeface="Arial" panose="020B0604020202020204" pitchFamily="34" charset="0"/>
              <a:buChar char="•"/>
            </a:pPr>
            <a:r>
              <a:rPr lang="en-US" dirty="0">
                <a:solidFill>
                  <a:srgbClr val="706488"/>
                </a:solidFill>
                <a:latin typeface="Aileron Light"/>
              </a:rPr>
              <a:t>Sales calls/proposals</a:t>
            </a:r>
          </a:p>
          <a:p>
            <a:pPr marL="285750" indent="-285750">
              <a:buFont typeface="Arial" panose="020B0604020202020204" pitchFamily="34" charset="0"/>
              <a:buChar char="•"/>
            </a:pPr>
            <a:r>
              <a:rPr lang="en-US" dirty="0">
                <a:solidFill>
                  <a:srgbClr val="706488"/>
                </a:solidFill>
                <a:latin typeface="Aileron Light"/>
              </a:rPr>
              <a:t>Business categories</a:t>
            </a:r>
          </a:p>
          <a:p>
            <a:pPr marL="285750" indent="-285750">
              <a:buFont typeface="Arial" panose="020B0604020202020204" pitchFamily="34" charset="0"/>
              <a:buChar char="•"/>
            </a:pPr>
            <a:r>
              <a:rPr lang="en-US" dirty="0">
                <a:solidFill>
                  <a:srgbClr val="706488"/>
                </a:solidFill>
                <a:latin typeface="Aileron Light"/>
              </a:rPr>
              <a:t>Contract size</a:t>
            </a:r>
          </a:p>
          <a:p>
            <a:endParaRPr lang="en-US">
              <a:solidFill>
                <a:srgbClr val="706488"/>
              </a:solidFill>
              <a:latin typeface="Aileron Light" pitchFamily="2" charset="77"/>
            </a:endParaRPr>
          </a:p>
          <a:p>
            <a:r>
              <a:rPr lang="en-US" dirty="0">
                <a:solidFill>
                  <a:srgbClr val="706488"/>
                </a:solidFill>
                <a:latin typeface="Aileron Light"/>
              </a:rPr>
              <a:t>Celebrates wins, understands and learns from losses. Takes ownership for role in both.</a:t>
            </a:r>
          </a:p>
        </p:txBody>
      </p:sp>
    </p:spTree>
    <p:extLst>
      <p:ext uri="{BB962C8B-B14F-4D97-AF65-F5344CB8AC3E}">
        <p14:creationId xmlns:p14="http://schemas.microsoft.com/office/powerpoint/2010/main" val="2618980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213D-5191-444A-9E97-158F88AC071D}"/>
              </a:ext>
            </a:extLst>
          </p:cNvPr>
          <p:cNvSpPr>
            <a:spLocks noGrp="1"/>
          </p:cNvSpPr>
          <p:nvPr>
            <p:ph type="title" idx="4294967295"/>
          </p:nvPr>
        </p:nvSpPr>
        <p:spPr>
          <a:xfrm>
            <a:off x="-926464" y="2534515"/>
            <a:ext cx="10515600" cy="1325563"/>
          </a:xfrm>
        </p:spPr>
        <p:txBody>
          <a:bodyPr>
            <a:normAutofit/>
          </a:bodyPr>
          <a:lstStyle/>
          <a:p>
            <a:pPr algn="ctr"/>
            <a:r>
              <a:rPr lang="en-US" sz="6000">
                <a:solidFill>
                  <a:srgbClr val="6B8A94"/>
                </a:solidFill>
              </a:rPr>
              <a:t>Enough about YOU!</a:t>
            </a:r>
          </a:p>
        </p:txBody>
      </p:sp>
      <p:sp>
        <p:nvSpPr>
          <p:cNvPr id="4" name="TextBox 3">
            <a:extLst>
              <a:ext uri="{FF2B5EF4-FFF2-40B4-BE49-F238E27FC236}">
                <a16:creationId xmlns:a16="http://schemas.microsoft.com/office/drawing/2014/main" id="{FFFACEA8-EA15-2541-97DA-C034ECB4141B}"/>
              </a:ext>
            </a:extLst>
          </p:cNvPr>
          <p:cNvSpPr txBox="1"/>
          <p:nvPr/>
        </p:nvSpPr>
        <p:spPr>
          <a:xfrm>
            <a:off x="2392177" y="3694413"/>
            <a:ext cx="3878318" cy="369332"/>
          </a:xfrm>
          <a:prstGeom prst="rect">
            <a:avLst/>
          </a:prstGeom>
          <a:noFill/>
        </p:spPr>
        <p:txBody>
          <a:bodyPr wrap="square" rtlCol="0">
            <a:spAutoFit/>
          </a:bodyPr>
          <a:lstStyle/>
          <a:p>
            <a:pPr algn="ctr"/>
            <a:r>
              <a:rPr lang="en-US" spc="600">
                <a:solidFill>
                  <a:srgbClr val="6B8A94"/>
                </a:solidFill>
                <a:latin typeface="Aileron" pitchFamily="2" charset="77"/>
              </a:rPr>
              <a:t>Who’s Your Buyer?</a:t>
            </a:r>
          </a:p>
        </p:txBody>
      </p:sp>
      <p:cxnSp>
        <p:nvCxnSpPr>
          <p:cNvPr id="5" name="Straight Connector 4">
            <a:extLst>
              <a:ext uri="{FF2B5EF4-FFF2-40B4-BE49-F238E27FC236}">
                <a16:creationId xmlns:a16="http://schemas.microsoft.com/office/drawing/2014/main" id="{37998703-6A05-FE44-91F5-F1FE183BDF2A}"/>
              </a:ext>
            </a:extLst>
          </p:cNvPr>
          <p:cNvCxnSpPr>
            <a:cxnSpLocks/>
          </p:cNvCxnSpPr>
          <p:nvPr/>
        </p:nvCxnSpPr>
        <p:spPr>
          <a:xfrm>
            <a:off x="3367699" y="4412827"/>
            <a:ext cx="1927274" cy="0"/>
          </a:xfrm>
          <a:prstGeom prst="line">
            <a:avLst/>
          </a:prstGeom>
          <a:ln w="12700">
            <a:solidFill>
              <a:srgbClr val="6B8A9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C138EDB-B862-4FC3-FA05-3B8753D39DE7}"/>
              </a:ext>
            </a:extLst>
          </p:cNvPr>
          <p:cNvPicPr>
            <a:picLocks noChangeAspect="1"/>
          </p:cNvPicPr>
          <p:nvPr/>
        </p:nvPicPr>
        <p:blipFill>
          <a:blip r:embed="rId2"/>
          <a:stretch>
            <a:fillRect/>
          </a:stretch>
        </p:blipFill>
        <p:spPr>
          <a:xfrm>
            <a:off x="2486425" y="1669100"/>
            <a:ext cx="3784070" cy="865415"/>
          </a:xfrm>
          <a:prstGeom prst="rect">
            <a:avLst/>
          </a:prstGeom>
        </p:spPr>
      </p:pic>
      <p:pic>
        <p:nvPicPr>
          <p:cNvPr id="7" name="Picture 6">
            <a:extLst>
              <a:ext uri="{FF2B5EF4-FFF2-40B4-BE49-F238E27FC236}">
                <a16:creationId xmlns:a16="http://schemas.microsoft.com/office/drawing/2014/main" id="{368ACE7B-3672-40C3-3052-5CAB6ADE02CE}"/>
              </a:ext>
            </a:extLst>
          </p:cNvPr>
          <p:cNvPicPr>
            <a:picLocks noChangeAspect="1"/>
          </p:cNvPicPr>
          <p:nvPr/>
        </p:nvPicPr>
        <p:blipFill>
          <a:blip r:embed="rId3"/>
          <a:stretch>
            <a:fillRect/>
          </a:stretch>
        </p:blipFill>
        <p:spPr>
          <a:xfrm>
            <a:off x="11077016" y="5758147"/>
            <a:ext cx="947182" cy="947182"/>
          </a:xfrm>
          <a:prstGeom prst="rect">
            <a:avLst/>
          </a:prstGeom>
        </p:spPr>
      </p:pic>
      <p:sp>
        <p:nvSpPr>
          <p:cNvPr id="8" name="TextBox 7">
            <a:extLst>
              <a:ext uri="{FF2B5EF4-FFF2-40B4-BE49-F238E27FC236}">
                <a16:creationId xmlns:a16="http://schemas.microsoft.com/office/drawing/2014/main" id="{E3A412F3-8172-2045-8B37-BFBD31FD8F61}"/>
              </a:ext>
            </a:extLst>
          </p:cNvPr>
          <p:cNvSpPr txBox="1"/>
          <p:nvPr/>
        </p:nvSpPr>
        <p:spPr>
          <a:xfrm>
            <a:off x="0" y="6340740"/>
            <a:ext cx="11239249" cy="215444"/>
          </a:xfrm>
          <a:prstGeom prst="rect">
            <a:avLst/>
          </a:prstGeom>
          <a:noFill/>
        </p:spPr>
        <p:txBody>
          <a:bodyPr wrap="square" rtlCol="0">
            <a:spAutoFit/>
          </a:bodyPr>
          <a:lstStyle/>
          <a:p>
            <a:pPr algn="ctr"/>
            <a:r>
              <a:rPr lang="en-US" sz="800" spc="300">
                <a:solidFill>
                  <a:schemeClr val="accent1"/>
                </a:solidFill>
                <a:latin typeface="Aileron" pitchFamily="2" charset="77"/>
              </a:rPr>
              <a:t>1001 BANNOCK STREET #424  |  DENVER, CO 80204  |  303.872.7932  |  CONTACT@JANUARYSPRING.COM</a:t>
            </a:r>
          </a:p>
        </p:txBody>
      </p:sp>
    </p:spTree>
    <p:extLst>
      <p:ext uri="{BB962C8B-B14F-4D97-AF65-F5344CB8AC3E}">
        <p14:creationId xmlns:p14="http://schemas.microsoft.com/office/powerpoint/2010/main" val="3842138051"/>
      </p:ext>
    </p:extLst>
  </p:cSld>
  <p:clrMapOvr>
    <a:masterClrMapping/>
  </p:clrMapOvr>
</p:sld>
</file>

<file path=ppt/theme/theme1.xml><?xml version="1.0" encoding="utf-8"?>
<a:theme xmlns:a="http://schemas.openxmlformats.org/drawingml/2006/main" name="Office Theme">
  <a:themeElements>
    <a:clrScheme name="JS Desert Light Color Palette">
      <a:dk1>
        <a:srgbClr val="706487"/>
      </a:dk1>
      <a:lt1>
        <a:srgbClr val="EAD5CA"/>
      </a:lt1>
      <a:dk2>
        <a:srgbClr val="75777B"/>
      </a:dk2>
      <a:lt2>
        <a:srgbClr val="D5D9DE"/>
      </a:lt2>
      <a:accent1>
        <a:srgbClr val="706487"/>
      </a:accent1>
      <a:accent2>
        <a:srgbClr val="EAD5CA"/>
      </a:accent2>
      <a:accent3>
        <a:srgbClr val="789AB3"/>
      </a:accent3>
      <a:accent4>
        <a:srgbClr val="ADBA69"/>
      </a:accent4>
      <a:accent5>
        <a:srgbClr val="863A34"/>
      </a:accent5>
      <a:accent6>
        <a:srgbClr val="D5D9DE"/>
      </a:accent6>
      <a:hlink>
        <a:srgbClr val="838979"/>
      </a:hlink>
      <a:folHlink>
        <a:srgbClr val="83A86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S_Template BASIC 2023.potx" id="{3CC53339-FA68-2D48-A669-7CFC1F5ED49F}" vid="{AD93285A-BCC8-8647-9536-A5D12DE2E7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25</Slides>
  <Notes>8</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Just Hiring a “Body”</vt:lpstr>
      <vt:lpstr>PowerPoint Presentation</vt:lpstr>
      <vt:lpstr>You Have Likely Built  Your Sales Culture to  “Please” Your Style</vt:lpstr>
      <vt:lpstr>PowerPoint Presentation</vt:lpstr>
      <vt:lpstr>PowerPoint Presentation</vt:lpstr>
      <vt:lpstr>PowerPoint Presentation</vt:lpstr>
      <vt:lpstr>PowerPoint Presentation</vt:lpstr>
      <vt:lpstr>Enough about YOU!</vt:lpstr>
      <vt:lpstr>PowerPoint Presentation</vt:lpstr>
      <vt:lpstr>PowerPoint Presentation</vt:lpstr>
      <vt:lpstr>PowerPoint Presentation</vt:lpstr>
      <vt:lpstr>Now You Know  Who You Need to Hire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Charity Huff</dc:creator>
  <cp:revision>61</cp:revision>
  <dcterms:created xsi:type="dcterms:W3CDTF">2024-04-16T14:22:14Z</dcterms:created>
  <dcterms:modified xsi:type="dcterms:W3CDTF">2024-04-23T21:18:40Z</dcterms:modified>
</cp:coreProperties>
</file>