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04_EDBDC36A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21_16E9C1A5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2" r:id="rId3"/>
    <p:sldId id="272" r:id="rId4"/>
    <p:sldId id="260" r:id="rId5"/>
    <p:sldId id="279" r:id="rId6"/>
    <p:sldId id="271" r:id="rId7"/>
    <p:sldId id="286" r:id="rId8"/>
    <p:sldId id="281" r:id="rId9"/>
    <p:sldId id="287" r:id="rId10"/>
    <p:sldId id="269" r:id="rId11"/>
    <p:sldId id="280" r:id="rId12"/>
    <p:sldId id="268" r:id="rId13"/>
    <p:sldId id="291" r:id="rId14"/>
    <p:sldId id="285" r:id="rId15"/>
    <p:sldId id="282" r:id="rId16"/>
    <p:sldId id="289" r:id="rId17"/>
    <p:sldId id="290" r:id="rId18"/>
    <p:sldId id="288" r:id="rId19"/>
    <p:sldId id="266" r:id="rId20"/>
  </p:sldIdLst>
  <p:sldSz cx="12192000" cy="6858000"/>
  <p:notesSz cx="6858000" cy="9144000"/>
  <p:embeddedFontLst>
    <p:embeddedFont>
      <p:font typeface="Aileron" panose="020B0604020202020204" charset="0"/>
      <p:regular r:id="rId23"/>
      <p:italic r:id="rId24"/>
    </p:embeddedFont>
    <p:embeddedFont>
      <p:font typeface="Aileron Bold" panose="020B0604020202020204" charset="0"/>
      <p:bold r:id="rId25"/>
      <p:italic r:id="rId26"/>
      <p:boldItalic r:id="rId27"/>
    </p:embeddedFont>
    <p:embeddedFont>
      <p:font typeface="Aileron Light" panose="020B0604020202020204" charset="0"/>
      <p:regular r:id="rId28"/>
      <p:italic r:id="rId29"/>
    </p:embeddedFont>
    <p:embeddedFont>
      <p:font typeface="Aileron SemiBold" panose="020B0604020202020204" charset="0"/>
      <p:regular r:id="rId30"/>
      <p:bold r:id="rId31"/>
      <p:italic r:id="rId32"/>
      <p:boldItalic r:id="rId33"/>
    </p:embeddedFont>
    <p:embeddedFont>
      <p:font typeface="Rufina" panose="020B0604020202020204" charset="0"/>
      <p:regular r:id="rId34"/>
      <p:bold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314A9E-F178-A574-4938-F53286BD5455}" name="Sam Aldrich" initials="SA" userId="S::samantha@januaryspring.com::735542cf-1ded-454c-b7e9-f43ac458694c" providerId="AD"/>
  <p188:author id="{27FD90E5-2D33-3038-EB5D-44FEDCC34B27}" name="Mackenzie Little" initials="ML" userId="S::mac@januaryspring.com::1b4f354d-fc97-470d-a966-20825d2eaf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3A35"/>
    <a:srgbClr val="6B8A94"/>
    <a:srgbClr val="ADBA6A"/>
    <a:srgbClr val="706488"/>
    <a:srgbClr val="83837E"/>
    <a:srgbClr val="FFFFFF"/>
    <a:srgbClr val="D5D9DE"/>
    <a:srgbClr val="789AB3"/>
    <a:srgbClr val="EAD5CA"/>
    <a:srgbClr val="FBD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C4AC02-12C0-7E1E-A756-FE7AB25ACCA1}" v="4" dt="2024-12-17T15:04:05.321"/>
    <p1510:client id="{98A4A740-7033-9DD7-A452-6CD4A438121B}" v="3" dt="2024-12-18T21:18:58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/Relationships>
</file>

<file path=ppt/comments/modernComment_104_EDBDC3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A19124-4F08-4FFF-9213-6C1E842747F8}" authorId="{27FD90E5-2D33-3038-EB5D-44FEDCC34B27}" created="2024-12-03T22:45:57.63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88636522" sldId="260"/>
      <ac:spMk id="7" creationId="{5CCE5C20-5D8F-0EF7-2E6C-61B45DAEB914}"/>
    </ac:deMkLst>
    <p188:txBody>
      <a:bodyPr/>
      <a:lstStyle/>
      <a:p>
        <a:r>
          <a:rPr lang="en-US"/>
          <a:t>[@Sam Aldrich] can you make the text in the 4 boxes more cohesive?</a:t>
        </a:r>
      </a:p>
    </p188:txBody>
  </p188:cm>
</p188:cmLst>
</file>

<file path=ppt/comments/modernComment_121_16E9C1A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D1869F1-A4B7-4D10-A645-C79D04BDFBF3}" authorId="{27FD90E5-2D33-3038-EB5D-44FEDCC34B27}" status="resolved" created="2024-12-03T22:52:18.56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4418213" sldId="289"/>
      <ac:spMk id="12" creationId="{393A7729-7158-C389-24DD-B26FCE75EB0B}"/>
      <ac:txMk cp="110" len="272">
        <ac:context len="383" hash="2828995918"/>
      </ac:txMk>
    </ac:txMkLst>
    <p188:pos x="5953124" y="2583656"/>
    <p188:txBody>
      <a:bodyPr/>
      <a:lstStyle/>
      <a:p>
        <a:r>
          <a:rPr lang="en-US"/>
          <a:t>[@Sam Aldrich] Is this intentionally a different size than the rest of the bulleted text?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B12717-0114-9573-CFAD-1B254D80C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ileron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94F384-5D75-5138-93BA-98D935DA47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07A39-D655-5142-97DC-419309831824}" type="datetimeFigureOut">
              <a:rPr lang="en-US" smtClean="0">
                <a:latin typeface="Aileron" pitchFamily="2" charset="77"/>
              </a:rPr>
              <a:t>1/8/2025</a:t>
            </a:fld>
            <a:endParaRPr lang="en-US">
              <a:latin typeface="Aileron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7C69CF-E439-A543-B8E2-ECEFE37320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ileron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B6585-7DA2-B4BC-EADA-B793B1579D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AA98A-E7CA-CA4D-8268-86870D02F42D}" type="slidenum">
              <a:rPr lang="en-US" smtClean="0">
                <a:latin typeface="Aileron" pitchFamily="2" charset="77"/>
              </a:rPr>
              <a:t>‹#›</a:t>
            </a:fld>
            <a:endParaRPr lang="en-US">
              <a:latin typeface="Ailero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9288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ileron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ileron" pitchFamily="2" charset="77"/>
              </a:defRPr>
            </a:lvl1pPr>
          </a:lstStyle>
          <a:p>
            <a:fld id="{9C1C9EE4-F2DC-3048-ADE7-04D2F4C75BEA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ileron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ileron" pitchFamily="2" charset="77"/>
              </a:defRPr>
            </a:lvl1pPr>
          </a:lstStyle>
          <a:p>
            <a:fld id="{2E0D6266-8CC3-324E-B387-DE8DDAA069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4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ileron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ileron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ileron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ileron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ileron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6CBD2-C899-A067-C23A-4026EF240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22F635-16EE-915A-EBFD-07D00B3A1B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6EB17B-6403-3592-E7F0-986383FAC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ABC61-FBF3-C7A9-8541-A9340F56EA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D6266-8CC3-324E-B387-DE8DDAA069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33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D6266-8CC3-324E-B387-DE8DDAA069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75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nuary Spring Lake - No Titl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&#10;&#10;Description automatically generated">
            <a:extLst>
              <a:ext uri="{FF2B5EF4-FFF2-40B4-BE49-F238E27FC236}">
                <a16:creationId xmlns:a16="http://schemas.microsoft.com/office/drawing/2014/main" id="{867A02C5-1985-4A2B-5B24-38B6E55E60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7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04B494-9892-A0B1-5124-BEC2D22507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"/>
            <a:ext cx="12192000" cy="68567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EE9699-45CC-3FA4-715F-1D266A591199}"/>
              </a:ext>
            </a:extLst>
          </p:cNvPr>
          <p:cNvSpPr/>
          <p:nvPr userDrawn="1"/>
        </p:nvSpPr>
        <p:spPr>
          <a:xfrm>
            <a:off x="8561023" y="-614"/>
            <a:ext cx="3614253" cy="6858000"/>
          </a:xfrm>
          <a:prstGeom prst="rect">
            <a:avLst/>
          </a:prstGeom>
          <a:solidFill>
            <a:schemeClr val="bg2">
              <a:alpha val="297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ilero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2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e 2/3"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04B494-9892-A0B1-5124-BEC2D22507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"/>
            <a:ext cx="12192000" cy="68567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6E280C-75CE-4738-FB96-D6BF8D24DFF0}"/>
              </a:ext>
            </a:extLst>
          </p:cNvPr>
          <p:cNvSpPr/>
          <p:nvPr userDrawn="1"/>
        </p:nvSpPr>
        <p:spPr>
          <a:xfrm>
            <a:off x="4946770" y="0"/>
            <a:ext cx="7245230" cy="6858000"/>
          </a:xfrm>
          <a:prstGeom prst="rect">
            <a:avLst/>
          </a:prstGeom>
          <a:solidFill>
            <a:schemeClr val="bg2">
              <a:alpha val="2587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ilero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9889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e 1/2"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04B494-9892-A0B1-5124-BEC2D22507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"/>
            <a:ext cx="12192000" cy="68567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9EE9699-45CC-3FA4-715F-1D266A591199}"/>
              </a:ext>
            </a:extLst>
          </p:cNvPr>
          <p:cNvSpPr/>
          <p:nvPr userDrawn="1"/>
        </p:nvSpPr>
        <p:spPr>
          <a:xfrm>
            <a:off x="6733953" y="-614"/>
            <a:ext cx="5441323" cy="6858000"/>
          </a:xfrm>
          <a:prstGeom prst="rect">
            <a:avLst/>
          </a:prstGeom>
          <a:solidFill>
            <a:schemeClr val="bg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ilero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68379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esert Bas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C7199918-FE17-84F8-03EE-E8AF8D47B9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"/>
            <a:ext cx="12193090" cy="68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84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esert Bas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78D88128-3AD9-C364-2773-9B3EE62957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"/>
            <a:ext cx="12192000" cy="68567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25A4CA-041A-4C1F-9D69-F3B172DF1463}"/>
              </a:ext>
            </a:extLst>
          </p:cNvPr>
          <p:cNvSpPr/>
          <p:nvPr userDrawn="1"/>
        </p:nvSpPr>
        <p:spPr>
          <a:xfrm>
            <a:off x="8561023" y="-614"/>
            <a:ext cx="3614253" cy="6858000"/>
          </a:xfrm>
          <a:prstGeom prst="rect">
            <a:avLst/>
          </a:prstGeom>
          <a:solidFill>
            <a:srgbClr val="FFFFFF">
              <a:alpha val="6667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ilero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695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anuary Spring Lake - Title and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5D720DBC-204F-7E5A-621B-9115FB744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" y="0"/>
            <a:ext cx="12189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8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A119B5AE-4D51-7867-15BF-B42B868066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531"/>
            <a:ext cx="12192000" cy="68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1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untain Bas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&#10;&#10;Description automatically generated">
            <a:extLst>
              <a:ext uri="{FF2B5EF4-FFF2-40B4-BE49-F238E27FC236}">
                <a16:creationId xmlns:a16="http://schemas.microsoft.com/office/drawing/2014/main" id="{506C1011-FF9D-A16C-BFAF-E70CEAD9A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4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8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an Bas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now&#10;&#10;Description automatically generated">
            <a:extLst>
              <a:ext uri="{FF2B5EF4-FFF2-40B4-BE49-F238E27FC236}">
                <a16:creationId xmlns:a16="http://schemas.microsoft.com/office/drawing/2014/main" id="{A9EAF7BC-3305-34EF-1634-F9FA7A0E5C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" y="0"/>
            <a:ext cx="12190917" cy="68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0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ert Bas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now, outdoor, hole&#10;&#10;Description automatically generated">
            <a:extLst>
              <a:ext uri="{FF2B5EF4-FFF2-40B4-BE49-F238E27FC236}">
                <a16:creationId xmlns:a16="http://schemas.microsoft.com/office/drawing/2014/main" id="{C65F5A2A-E791-D4C8-9DEA-B2C89A507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7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ert Bas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B57A72EF-2E27-8474-F388-67DF02BB0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" y="0"/>
            <a:ext cx="12191660" cy="685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sert Bas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349247B-9716-F339-A4AC-E11457171C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"/>
            <a:ext cx="12192000" cy="68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7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ert Bas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4BE01CA-922D-0784-EB75-786F44FE6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"/>
            <a:ext cx="12192000" cy="68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212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82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1" r:id="rId2"/>
    <p:sldLayoutId id="2147483672" r:id="rId3"/>
    <p:sldLayoutId id="2147483662" r:id="rId4"/>
    <p:sldLayoutId id="2147483675" r:id="rId5"/>
    <p:sldLayoutId id="2147483673" r:id="rId6"/>
    <p:sldLayoutId id="2147483676" r:id="rId7"/>
    <p:sldLayoutId id="2147483681" r:id="rId8"/>
    <p:sldLayoutId id="2147483677" r:id="rId9"/>
    <p:sldLayoutId id="2147483678" r:id="rId10"/>
    <p:sldLayoutId id="2147483682" r:id="rId11"/>
    <p:sldLayoutId id="2147483683" r:id="rId12"/>
    <p:sldLayoutId id="2147483684" r:id="rId13"/>
    <p:sldLayoutId id="214748368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i="0" kern="1200">
          <a:solidFill>
            <a:schemeClr val="tx1"/>
          </a:solidFill>
          <a:latin typeface="Rufina" panose="02000503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ileron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ileron Bol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ileron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ileron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ileron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s://www.emarketer.com/content/storage/059b2d29592f42f78c345687b44e13af/351560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8/10/relationships/comments" Target="../comments/modernComment_121_16E9C1A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hubspot.com/hubfs/HubSpots%202024%20Sales%20Trends%20Report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18/10/relationships/comments" Target="../comments/modernComment_104_EDBDC36A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https://www.marketingcharts.com/wp-content/uploads/2024/07/PwC-US-Ad-Market-Sizes-2024-2028-Jul2024.pn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EE0FB2-4800-7968-F140-4F6266FDC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44" y="-177567"/>
            <a:ext cx="4169932" cy="333594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DE4789-2DEE-F04F-774A-EBE016C5EB85}"/>
              </a:ext>
            </a:extLst>
          </p:cNvPr>
          <p:cNvCxnSpPr>
            <a:cxnSpLocks/>
          </p:cNvCxnSpPr>
          <p:nvPr/>
        </p:nvCxnSpPr>
        <p:spPr>
          <a:xfrm>
            <a:off x="853844" y="4482235"/>
            <a:ext cx="8768014" cy="0"/>
          </a:xfrm>
          <a:prstGeom prst="line">
            <a:avLst/>
          </a:prstGeom>
          <a:ln w="12700">
            <a:solidFill>
              <a:srgbClr val="FBDF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A229784-F81D-C731-62E8-422550BCD538}"/>
              </a:ext>
            </a:extLst>
          </p:cNvPr>
          <p:cNvSpPr txBox="1">
            <a:spLocks/>
          </p:cNvSpPr>
          <p:nvPr/>
        </p:nvSpPr>
        <p:spPr>
          <a:xfrm>
            <a:off x="745463" y="3425374"/>
            <a:ext cx="8556625" cy="10271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000" b="0" i="0" kern="1200">
                <a:solidFill>
                  <a:schemeClr val="tx1"/>
                </a:solidFill>
                <a:latin typeface="Rufina" panose="02000503000000020004" pitchFamily="2" charset="77"/>
                <a:ea typeface="+mn-ea"/>
                <a:cs typeface="Adobe Arabic" panose="02040503050201020203" pitchFamily="18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ileron Bol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ileron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ileron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ilero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Reading the Tea Leaves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1F919-6216-AE05-E8F1-015B6DC9CE08}"/>
              </a:ext>
            </a:extLst>
          </p:cNvPr>
          <p:cNvSpPr txBox="1"/>
          <p:nvPr/>
        </p:nvSpPr>
        <p:spPr>
          <a:xfrm>
            <a:off x="745463" y="4893457"/>
            <a:ext cx="387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>
                <a:solidFill>
                  <a:srgbClr val="FFFFFF"/>
                </a:solidFill>
                <a:latin typeface="Aileron" pitchFamily="2" charset="77"/>
              </a:rPr>
              <a:t>2025 Predictions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B9CF199-EC81-45EB-0DAE-E46AAF625191}"/>
              </a:ext>
            </a:extLst>
          </p:cNvPr>
          <p:cNvSpPr/>
          <p:nvPr/>
        </p:nvSpPr>
        <p:spPr>
          <a:xfrm>
            <a:off x="9621858" y="3454416"/>
            <a:ext cx="2013696" cy="2013696"/>
          </a:xfrm>
          <a:prstGeom prst="ellipse">
            <a:avLst/>
          </a:prstGeom>
          <a:solidFill>
            <a:srgbClr val="FFFFFF">
              <a:alpha val="5215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BDFD0"/>
              </a:highlight>
              <a:latin typeface="Aileron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999DF2-E202-FD1F-6202-2699F925A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261" y="3604397"/>
            <a:ext cx="1755676" cy="175567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3B1DD1-0503-B2B5-D9D9-C7887E942068}"/>
              </a:ext>
            </a:extLst>
          </p:cNvPr>
          <p:cNvCxnSpPr>
            <a:cxnSpLocks/>
          </p:cNvCxnSpPr>
          <p:nvPr/>
        </p:nvCxnSpPr>
        <p:spPr>
          <a:xfrm flipH="1">
            <a:off x="11635554" y="4491539"/>
            <a:ext cx="555363" cy="0"/>
          </a:xfrm>
          <a:prstGeom prst="line">
            <a:avLst/>
          </a:prstGeom>
          <a:ln w="12700">
            <a:solidFill>
              <a:srgbClr val="FBDF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555BBB-6DC0-9724-28C5-432771784D0D}"/>
              </a:ext>
            </a:extLst>
          </p:cNvPr>
          <p:cNvSpPr txBox="1"/>
          <p:nvPr/>
        </p:nvSpPr>
        <p:spPr>
          <a:xfrm>
            <a:off x="0" y="6340740"/>
            <a:ext cx="930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300">
                <a:solidFill>
                  <a:schemeClr val="bg2"/>
                </a:solidFill>
                <a:latin typeface="Aileron" pitchFamily="2" charset="77"/>
              </a:rPr>
              <a:t>1001 BANNOCK STREET #424  |  DENVER, CO 80204  |  303.872.7932  |  CONTACT@JANUARYSPRING.COM</a:t>
            </a:r>
          </a:p>
        </p:txBody>
      </p:sp>
    </p:spTree>
    <p:extLst>
      <p:ext uri="{BB962C8B-B14F-4D97-AF65-F5344CB8AC3E}">
        <p14:creationId xmlns:p14="http://schemas.microsoft.com/office/powerpoint/2010/main" val="356514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103D482-E275-E3FB-7D51-43DDFF462D1F}"/>
              </a:ext>
            </a:extLst>
          </p:cNvPr>
          <p:cNvSpPr txBox="1"/>
          <p:nvPr/>
        </p:nvSpPr>
        <p:spPr>
          <a:xfrm>
            <a:off x="1766471" y="3254507"/>
            <a:ext cx="4669851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chemeClr val="tx2"/>
                </a:solidFill>
                <a:latin typeface="Aileron Light" pitchFamily="2" charset="77"/>
              </a:rPr>
              <a:t>Campaigns based on a known number of target buyers.</a:t>
            </a:r>
          </a:p>
          <a:p>
            <a:pPr marL="342900" indent="-342900">
              <a:buFont typeface="+mj-lt"/>
              <a:buAutoNum type="arabicPeriod"/>
            </a:pPr>
            <a:endParaRPr lang="en-US">
              <a:solidFill>
                <a:schemeClr val="tx2"/>
              </a:solidFill>
              <a:latin typeface="Aileron Light" pitchFamily="2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chemeClr val="tx2"/>
                </a:solidFill>
                <a:latin typeface="Aileron Light"/>
              </a:rPr>
              <a:t>Full-funnel advertising to attract, persuade, and close.</a:t>
            </a:r>
          </a:p>
          <a:p>
            <a:pPr marL="342900" indent="-342900">
              <a:buFont typeface="+mj-lt"/>
              <a:buAutoNum type="arabicPeriod"/>
            </a:pPr>
            <a:endParaRPr lang="en-US">
              <a:solidFill>
                <a:schemeClr val="tx2"/>
              </a:solidFill>
              <a:latin typeface="Aileron Light" pitchFamily="2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chemeClr val="tx2"/>
                </a:solidFill>
                <a:latin typeface="Aileron Light" pitchFamily="2" charset="77"/>
              </a:rPr>
              <a:t>Targeted ad messaging that speaks to a need.</a:t>
            </a:r>
          </a:p>
          <a:p>
            <a:pPr marL="342900" indent="-342900">
              <a:buFont typeface="+mj-lt"/>
              <a:buAutoNum type="arabicPeriod"/>
            </a:pPr>
            <a:endParaRPr lang="en-US">
              <a:solidFill>
                <a:schemeClr val="tx2"/>
              </a:solidFill>
              <a:latin typeface="Aileron Light" pitchFamily="2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>
                <a:solidFill>
                  <a:schemeClr val="tx2"/>
                </a:solidFill>
                <a:latin typeface="Aileron Light"/>
              </a:rPr>
              <a:t>Measure, Optimize….Rinse, Repeat</a:t>
            </a:r>
            <a:endParaRPr lang="en-US" sz="1600">
              <a:solidFill>
                <a:schemeClr val="tx2"/>
              </a:solidFill>
              <a:latin typeface="Aileron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E179F1-079C-65B8-A468-175C04A097BB}"/>
              </a:ext>
            </a:extLst>
          </p:cNvPr>
          <p:cNvSpPr txBox="1"/>
          <p:nvPr/>
        </p:nvSpPr>
        <p:spPr>
          <a:xfrm>
            <a:off x="1766472" y="2729033"/>
            <a:ext cx="387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600">
                <a:solidFill>
                  <a:srgbClr val="6B8A94"/>
                </a:solidFill>
                <a:latin typeface="Aileron SemiBold" pitchFamily="2" charset="77"/>
              </a:rPr>
              <a:t>HYPER TARGETED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D72AE1-D1BF-2548-4136-2783E1716347}"/>
              </a:ext>
            </a:extLst>
          </p:cNvPr>
          <p:cNvCxnSpPr>
            <a:cxnSpLocks/>
          </p:cNvCxnSpPr>
          <p:nvPr/>
        </p:nvCxnSpPr>
        <p:spPr>
          <a:xfrm>
            <a:off x="1863504" y="2405048"/>
            <a:ext cx="145119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022D694-E43F-25C2-0F3E-483B0217DEA0}"/>
              </a:ext>
            </a:extLst>
          </p:cNvPr>
          <p:cNvSpPr txBox="1"/>
          <p:nvPr/>
        </p:nvSpPr>
        <p:spPr>
          <a:xfrm>
            <a:off x="1766472" y="528094"/>
            <a:ext cx="34127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Rufina" panose="02000503000000020004" pitchFamily="2" charset="77"/>
              </a:rPr>
              <a:t>Account </a:t>
            </a:r>
          </a:p>
          <a:p>
            <a:r>
              <a:rPr lang="en-US" sz="4000">
                <a:latin typeface="Rufina" panose="02000503000000020004" pitchFamily="2" charset="77"/>
              </a:rPr>
              <a:t>Based</a:t>
            </a:r>
          </a:p>
          <a:p>
            <a:r>
              <a:rPr lang="en-US" sz="4000">
                <a:latin typeface="Rufina" panose="02000503000000020004" pitchFamily="2" charset="77"/>
              </a:rPr>
              <a:t>Marketing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5DB956-A3E4-153B-11A9-E0035E43C5C7}"/>
              </a:ext>
            </a:extLst>
          </p:cNvPr>
          <p:cNvSpPr/>
          <p:nvPr/>
        </p:nvSpPr>
        <p:spPr>
          <a:xfrm>
            <a:off x="6829104" y="438458"/>
            <a:ext cx="4943795" cy="5766087"/>
          </a:xfrm>
          <a:prstGeom prst="rect">
            <a:avLst/>
          </a:prstGeom>
          <a:solidFill>
            <a:schemeClr val="bg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ileron" pitchFamily="2" charset="77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1BC437-23D9-3808-5BFA-864B8E444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22A7C6-41FC-5206-F282-50E0337CC32A}"/>
              </a:ext>
            </a:extLst>
          </p:cNvPr>
          <p:cNvSpPr txBox="1"/>
          <p:nvPr/>
        </p:nvSpPr>
        <p:spPr>
          <a:xfrm>
            <a:off x="900113" y="6340740"/>
            <a:ext cx="10339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300">
                <a:solidFill>
                  <a:schemeClr val="accent1"/>
                </a:solidFill>
                <a:latin typeface="Aileron" pitchFamily="2" charset="77"/>
              </a:rPr>
              <a:t>1001 BANNOCK STREET #424  |  DENVER, CO 80204  |  303.872.7932  |  CONTACT@JANUARYSPRING.COM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BD0EB-1632-0096-79CA-ED6C3D5B6BC4}"/>
              </a:ext>
            </a:extLst>
          </p:cNvPr>
          <p:cNvSpPr txBox="1"/>
          <p:nvPr/>
        </p:nvSpPr>
        <p:spPr>
          <a:xfrm>
            <a:off x="7221885" y="1582979"/>
            <a:ext cx="4208115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/>
            <a:r>
              <a:rPr lang="en-US" sz="1800">
                <a:effectLst/>
                <a:latin typeface="Aptos"/>
                <a:ea typeface="Aptos" panose="020B0004020202020204" pitchFamily="34" charset="0"/>
                <a:cs typeface="Times New Roman"/>
              </a:rPr>
              <a:t>Account Based Marketin</a:t>
            </a:r>
            <a:r>
              <a:rPr lang="en-US">
                <a:latin typeface="Aptos"/>
                <a:ea typeface="Aptos" panose="020B0004020202020204" pitchFamily="34" charset="0"/>
                <a:cs typeface="Times New Roman"/>
              </a:rPr>
              <a:t>g (</a:t>
            </a:r>
            <a:r>
              <a:rPr lang="en-US" sz="1800">
                <a:effectLst/>
                <a:latin typeface="Aptos"/>
                <a:ea typeface="Aptos" panose="020B0004020202020204" pitchFamily="34" charset="0"/>
                <a:cs typeface="Times New Roman"/>
              </a:rPr>
              <a:t>ABM) focuses on identifying and targeting high-value accounts rather than a broad audience.</a:t>
            </a:r>
          </a:p>
          <a:p>
            <a:pPr marL="0" marR="0"/>
            <a:endParaRPr lang="en-US" sz="18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Digital channels offer advanced targeting capabilities, allowing businesses to reach specific segments of their audience with tailored messages. </a:t>
            </a:r>
          </a:p>
          <a:p>
            <a:pPr marL="0" marR="0"/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ustomized campaigns for each target account. These campaigns are tailored to address the unique needs and challenges of the target company, making them more relevant and effective. </a:t>
            </a:r>
          </a:p>
          <a:p>
            <a:pPr marL="0" marR="0"/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4C4993-F18F-2092-3870-37BA4BD03D97}"/>
              </a:ext>
            </a:extLst>
          </p:cNvPr>
          <p:cNvSpPr txBox="1"/>
          <p:nvPr/>
        </p:nvSpPr>
        <p:spPr>
          <a:xfrm>
            <a:off x="7221885" y="895419"/>
            <a:ext cx="4943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863A35"/>
                </a:solidFill>
                <a:latin typeface="Rufina" panose="02000503000000020004" pitchFamily="2" charset="77"/>
              </a:rPr>
              <a:t>What is ABM?</a:t>
            </a:r>
            <a:endParaRPr lang="en-US" sz="3600">
              <a:solidFill>
                <a:srgbClr val="863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43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5FDAE-64B2-A09A-0FF7-2F19F17FC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809E7B-BAF6-5561-6DEA-31CCC3E75F4B}"/>
              </a:ext>
            </a:extLst>
          </p:cNvPr>
          <p:cNvSpPr txBox="1"/>
          <p:nvPr/>
        </p:nvSpPr>
        <p:spPr>
          <a:xfrm>
            <a:off x="1752066" y="1249484"/>
            <a:ext cx="800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>
                <a:solidFill>
                  <a:schemeClr val="accent3"/>
                </a:solidFill>
                <a:latin typeface="Aileron" pitchFamily="2" charset="77"/>
              </a:rPr>
              <a:t>MARKET YOUR ADVERTISING PROGRAM TO POTENTIAL BUYERS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5DE21E-ED99-9FC6-DBEA-F906705B243A}"/>
              </a:ext>
            </a:extLst>
          </p:cNvPr>
          <p:cNvSpPr txBox="1">
            <a:spLocks/>
          </p:cNvSpPr>
          <p:nvPr/>
        </p:nvSpPr>
        <p:spPr>
          <a:xfrm>
            <a:off x="1752067" y="530744"/>
            <a:ext cx="10515600" cy="884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Rufina" panose="02000503000000020004" pitchFamily="2" charset="77"/>
                <a:ea typeface="+mj-ea"/>
                <a:cs typeface="+mj-cs"/>
              </a:defRPr>
            </a:lvl1pPr>
          </a:lstStyle>
          <a:p>
            <a:r>
              <a:rPr lang="en-US" sz="4000"/>
              <a:t>Eat Your Own Dog Food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B1BB6F-1720-23B8-DBF4-FBEF1CCF403B}"/>
              </a:ext>
            </a:extLst>
          </p:cNvPr>
          <p:cNvCxnSpPr>
            <a:cxnSpLocks/>
          </p:cNvCxnSpPr>
          <p:nvPr/>
        </p:nvCxnSpPr>
        <p:spPr>
          <a:xfrm>
            <a:off x="1863504" y="1966760"/>
            <a:ext cx="145119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835E6A3-CC73-099E-8B3B-7A5D6AC9D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4F42278-9274-BE12-1930-F8F04515D129}"/>
              </a:ext>
            </a:extLst>
          </p:cNvPr>
          <p:cNvSpPr txBox="1"/>
          <p:nvPr/>
        </p:nvSpPr>
        <p:spPr>
          <a:xfrm>
            <a:off x="1228725" y="6340740"/>
            <a:ext cx="10010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300">
                <a:solidFill>
                  <a:schemeClr val="accent1"/>
                </a:solidFill>
                <a:latin typeface="Aileron" pitchFamily="2" charset="77"/>
              </a:rPr>
              <a:t>1001 BANNOCK STREET #424  |  DENVER, CO 80204  |  303.872.7932  |  CONTACT@JANUARYSPRING.COM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66876-067B-36C5-5AB4-002BAACBDBFF}"/>
              </a:ext>
            </a:extLst>
          </p:cNvPr>
          <p:cNvSpPr txBox="1"/>
          <p:nvPr/>
        </p:nvSpPr>
        <p:spPr>
          <a:xfrm>
            <a:off x="4803217" y="5816258"/>
            <a:ext cx="6138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/>
              <a:t>https://</a:t>
            </a:r>
            <a:r>
              <a:rPr lang="en-US" err="1"/>
              <a:t>reports.live</a:t>
            </a:r>
            <a:r>
              <a:rPr lang="en-US"/>
              <a:t>/shared/yW1gQ5N1l78dbAjp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9B5ADB-1D3A-EB90-370D-ADC2218D5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77" y="2023519"/>
            <a:ext cx="1142720" cy="429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2F09D4B-31FF-73F6-47BA-5B49FA838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363" y="1966760"/>
            <a:ext cx="3137166" cy="261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D8FAE6B-B918-4DFF-EC9D-4C3A0B79C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79" y="4745871"/>
            <a:ext cx="6933201" cy="85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384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F44801-5ED1-A810-D11F-3CDFA3312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959" y="12977"/>
            <a:ext cx="9118012" cy="68450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11C976-6901-B3D3-D6D0-5D56FCE95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8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F871E-57AA-5B1F-A854-ADF6BEC21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41758B-66A0-0F79-3C3E-61F5DA577EFA}"/>
              </a:ext>
            </a:extLst>
          </p:cNvPr>
          <p:cNvSpPr txBox="1"/>
          <p:nvPr/>
        </p:nvSpPr>
        <p:spPr>
          <a:xfrm>
            <a:off x="1752066" y="1249484"/>
            <a:ext cx="800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>
                <a:solidFill>
                  <a:schemeClr val="accent3"/>
                </a:solidFill>
                <a:latin typeface="Aileron" pitchFamily="2" charset="77"/>
              </a:rPr>
              <a:t>ADVERTISE TO YOUR PROSPECTS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19C00D-F02C-5FCD-0DE2-A45A0D684739}"/>
              </a:ext>
            </a:extLst>
          </p:cNvPr>
          <p:cNvSpPr txBox="1">
            <a:spLocks/>
          </p:cNvSpPr>
          <p:nvPr/>
        </p:nvSpPr>
        <p:spPr>
          <a:xfrm>
            <a:off x="1752067" y="530744"/>
            <a:ext cx="10515600" cy="884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Rufina" panose="02000503000000020004" pitchFamily="2" charset="77"/>
                <a:ea typeface="+mj-ea"/>
                <a:cs typeface="+mj-cs"/>
              </a:defRPr>
            </a:lvl1pPr>
          </a:lstStyle>
          <a:p>
            <a:r>
              <a:rPr lang="en-US" sz="4000"/>
              <a:t>Decrease Your Sales Cycle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9E58BB-B73D-A81A-3BF8-5D0A5A01BCDB}"/>
              </a:ext>
            </a:extLst>
          </p:cNvPr>
          <p:cNvCxnSpPr>
            <a:cxnSpLocks/>
          </p:cNvCxnSpPr>
          <p:nvPr/>
        </p:nvCxnSpPr>
        <p:spPr>
          <a:xfrm>
            <a:off x="1863504" y="1966760"/>
            <a:ext cx="145119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775CA6C-C2A8-8CBE-78FF-AA4A1B0CE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B95EC01-883B-C2A9-E3F2-4A148BCE0FA0}"/>
              </a:ext>
            </a:extLst>
          </p:cNvPr>
          <p:cNvSpPr txBox="1"/>
          <p:nvPr/>
        </p:nvSpPr>
        <p:spPr>
          <a:xfrm>
            <a:off x="1228725" y="6340740"/>
            <a:ext cx="10010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300">
                <a:solidFill>
                  <a:schemeClr val="accent1"/>
                </a:solidFill>
                <a:latin typeface="Aileron" pitchFamily="2" charset="77"/>
              </a:rPr>
              <a:t>1001 BANNOCK STREET #424  |  DENVER, CO 80204  |  303.872.7932  |  CONTACT@JANUARYSPRING.COM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98F2E1-86B2-9566-CB84-9B98F2F5DC70}"/>
              </a:ext>
            </a:extLst>
          </p:cNvPr>
          <p:cNvSpPr txBox="1"/>
          <p:nvPr/>
        </p:nvSpPr>
        <p:spPr>
          <a:xfrm>
            <a:off x="5412275" y="2706527"/>
            <a:ext cx="6138332" cy="25237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>
                <a:solidFill>
                  <a:schemeClr val="tx2"/>
                </a:solidFill>
                <a:latin typeface="Aileron Light"/>
              </a:rPr>
              <a:t>Running streaming TV and display campaigns together for your own, campaigns could result in a </a:t>
            </a:r>
            <a:r>
              <a:rPr lang="en-US" sz="2800">
                <a:solidFill>
                  <a:srgbClr val="863A35"/>
                </a:solidFill>
                <a:latin typeface="Aileron Light"/>
              </a:rPr>
              <a:t>46% increase in traffic</a:t>
            </a:r>
            <a:r>
              <a:rPr lang="en-US" sz="2800">
                <a:solidFill>
                  <a:schemeClr val="tx2"/>
                </a:solidFill>
                <a:latin typeface="Aileron Light"/>
              </a:rPr>
              <a:t> to your website and </a:t>
            </a:r>
            <a:r>
              <a:rPr lang="en-US" sz="2800">
                <a:solidFill>
                  <a:srgbClr val="863A35"/>
                </a:solidFill>
                <a:latin typeface="Aileron Light"/>
              </a:rPr>
              <a:t>54% increase on clicks </a:t>
            </a:r>
            <a:r>
              <a:rPr lang="en-US" sz="2800">
                <a:solidFill>
                  <a:schemeClr val="tx2"/>
                </a:solidFill>
                <a:latin typeface="Aileron Light"/>
              </a:rPr>
              <a:t>to your ads.  </a:t>
            </a:r>
          </a:p>
          <a:p>
            <a:endParaRPr lang="en-US">
              <a:solidFill>
                <a:schemeClr val="tx2"/>
              </a:solidFill>
              <a:latin typeface="Aileron 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2E685D-5D17-4B4A-9039-893B2002DD49}"/>
              </a:ext>
            </a:extLst>
          </p:cNvPr>
          <p:cNvSpPr txBox="1"/>
          <p:nvPr/>
        </p:nvSpPr>
        <p:spPr>
          <a:xfrm>
            <a:off x="1863504" y="2705713"/>
            <a:ext cx="2619261" cy="2805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200">
                <a:solidFill>
                  <a:srgbClr val="863A35"/>
                </a:solidFill>
                <a:latin typeface="Aileron SemiBold" pitchFamily="2" charset="77"/>
              </a:rPr>
              <a:t>THE WINNING COMBINATION: DISPLAY, SOCIAL, STREAMING TV,</a:t>
            </a:r>
          </a:p>
          <a:p>
            <a:pPr>
              <a:lnSpc>
                <a:spcPct val="150000"/>
              </a:lnSpc>
            </a:pPr>
            <a:r>
              <a:rPr lang="en-US" sz="2000" b="1" spc="200">
                <a:solidFill>
                  <a:srgbClr val="863A35"/>
                </a:solidFill>
                <a:latin typeface="Aileron SemiBold" pitchFamily="2" charset="77"/>
              </a:rPr>
              <a:t>SEARCH.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38454-42C1-1418-B3C8-68F07F709110}"/>
              </a:ext>
            </a:extLst>
          </p:cNvPr>
          <p:cNvSpPr txBox="1"/>
          <p:nvPr/>
        </p:nvSpPr>
        <p:spPr>
          <a:xfrm>
            <a:off x="4817585" y="5120202"/>
            <a:ext cx="613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>
                <a:solidFill>
                  <a:schemeClr val="accent3"/>
                </a:solidFill>
                <a:latin typeface="Aileron Light" pitchFamily="2" charset="77"/>
              </a:rPr>
              <a:t>Source: </a:t>
            </a:r>
            <a:r>
              <a:rPr lang="en-US" sz="1800" err="1">
                <a:solidFill>
                  <a:schemeClr val="accent3"/>
                </a:solidFill>
                <a:latin typeface="Aileron Light" pitchFamily="2" charset="77"/>
              </a:rPr>
              <a:t>DemandBase</a:t>
            </a:r>
            <a:endParaRPr lang="en-US" sz="1800">
              <a:solidFill>
                <a:schemeClr val="accent3"/>
              </a:solidFill>
              <a:latin typeface="Aileron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4976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C7029-E306-DA13-B12C-2B786632E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912A6A8-7472-5384-436C-03150DC1E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666" y="2148401"/>
            <a:ext cx="1636020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 descr="Total Ad Spending at a Glance (billions and % of US total ad spending, by audience, industry, media, and buying method, 2024)">
            <a:extLst>
              <a:ext uri="{FF2B5EF4-FFF2-40B4-BE49-F238E27FC236}">
                <a16:creationId xmlns:a16="http://schemas.microsoft.com/office/drawing/2014/main" id="{D6551480-5B04-082C-F9AC-69B665606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80" y="309866"/>
            <a:ext cx="11485271" cy="622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532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DAD4F-D974-CDF8-3720-E02D5B188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42F036B-2C1A-F4CB-52FD-B4E50357C39F}"/>
              </a:ext>
            </a:extLst>
          </p:cNvPr>
          <p:cNvGrpSpPr/>
          <p:nvPr/>
        </p:nvGrpSpPr>
        <p:grpSpPr>
          <a:xfrm>
            <a:off x="0" y="5081963"/>
            <a:ext cx="12192000" cy="1562631"/>
            <a:chOff x="1863504" y="2620210"/>
            <a:chExt cx="4310959" cy="277554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9D9F69-49D4-8997-3B30-48BA3421984B}"/>
                </a:ext>
              </a:extLst>
            </p:cNvPr>
            <p:cNvSpPr/>
            <p:nvPr/>
          </p:nvSpPr>
          <p:spPr>
            <a:xfrm>
              <a:off x="1863504" y="2620210"/>
              <a:ext cx="4310959" cy="277554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rgbClr val="8383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ileron" pitchFamily="2" charset="7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BC5AA34-4759-B983-E324-B768B4182E8C}"/>
                </a:ext>
              </a:extLst>
            </p:cNvPr>
            <p:cNvSpPr txBox="1"/>
            <p:nvPr/>
          </p:nvSpPr>
          <p:spPr>
            <a:xfrm>
              <a:off x="2015903" y="2735723"/>
              <a:ext cx="4001633" cy="23506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>
                  <a:latin typeface="Rufina" panose="02000503000000020004" pitchFamily="2" charset="77"/>
                </a:rPr>
                <a:t>By 2025, the average B2B buyer will be a Millennial.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rgbClr val="83837E"/>
                  </a:solidFill>
                  <a:latin typeface="Aileron Light" pitchFamily="2" charset="77"/>
                </a:rPr>
                <a:t>80% of sales interactions will be entirely digital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rgbClr val="83837E"/>
                  </a:solidFill>
                  <a:latin typeface="Aileron Light" pitchFamily="2" charset="77"/>
                </a:rPr>
                <a:t>44% prefer no sales rep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231FB9-973B-4AAB-77C5-EEDD7E12D287}"/>
              </a:ext>
            </a:extLst>
          </p:cNvPr>
          <p:cNvSpPr txBox="1"/>
          <p:nvPr/>
        </p:nvSpPr>
        <p:spPr>
          <a:xfrm>
            <a:off x="1766472" y="2854882"/>
            <a:ext cx="8856133" cy="1703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  <a:latin typeface="Aileron Light" pitchFamily="2" charset="77"/>
              </a:rPr>
              <a:t>Reps must learn to toggle between face-to-face and remote and Zoom/Teams calls.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  <a:latin typeface="Aileron Light" pitchFamily="2" charset="77"/>
              </a:rPr>
              <a:t>Managers must realize that text and email are accepted forms of communication.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  <a:latin typeface="Aileron Light"/>
              </a:rPr>
              <a:t>No more product-focused sellers, hybrid reps must create tailored offerings that suit their customers’ particular needs.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F57EF-C10F-910D-C8F6-56CB5D99BCD4}"/>
              </a:ext>
            </a:extLst>
          </p:cNvPr>
          <p:cNvSpPr txBox="1"/>
          <p:nvPr/>
        </p:nvSpPr>
        <p:spPr>
          <a:xfrm>
            <a:off x="1766472" y="2437994"/>
            <a:ext cx="958688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spc="200">
                <a:solidFill>
                  <a:srgbClr val="863A35"/>
                </a:solidFill>
                <a:latin typeface="Aileron SemiBold"/>
              </a:rPr>
              <a:t>SERVICE ACCOUNTS THE WAY THEY WANT TO BE SERVICED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30653D-830B-6393-A778-FB175454AE83}"/>
              </a:ext>
            </a:extLst>
          </p:cNvPr>
          <p:cNvSpPr txBox="1"/>
          <p:nvPr/>
        </p:nvSpPr>
        <p:spPr>
          <a:xfrm>
            <a:off x="1766472" y="878760"/>
            <a:ext cx="9310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Rufina" panose="02000503000000020004" pitchFamily="2" charset="77"/>
              </a:rPr>
              <a:t>Sales Culture: Rise of the Hybrid Rep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820F025-B0AE-9413-B53E-2A66C9712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1F96DC-4D21-BB95-55B2-FB06618C5E3B}"/>
              </a:ext>
            </a:extLst>
          </p:cNvPr>
          <p:cNvSpPr txBox="1"/>
          <p:nvPr/>
        </p:nvSpPr>
        <p:spPr>
          <a:xfrm>
            <a:off x="1766472" y="1487336"/>
            <a:ext cx="990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>
                <a:solidFill>
                  <a:schemeClr val="accent3"/>
                </a:solidFill>
                <a:latin typeface="Aileron" pitchFamily="2" charset="77"/>
              </a:rPr>
              <a:t>NOT HYBRID WORK; HYBRID SELLING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AD9738-E1B6-FC0E-37CF-BE74C212A4B6}"/>
              </a:ext>
            </a:extLst>
          </p:cNvPr>
          <p:cNvCxnSpPr>
            <a:cxnSpLocks/>
          </p:cNvCxnSpPr>
          <p:nvPr/>
        </p:nvCxnSpPr>
        <p:spPr>
          <a:xfrm>
            <a:off x="1863504" y="1966760"/>
            <a:ext cx="145119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D3C2220-CF14-2EC3-D71F-A61766A3CA6B}"/>
              </a:ext>
            </a:extLst>
          </p:cNvPr>
          <p:cNvSpPr txBox="1"/>
          <p:nvPr/>
        </p:nvSpPr>
        <p:spPr>
          <a:xfrm>
            <a:off x="6089597" y="62621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>
                <a:latin typeface="Aileron Light" pitchFamily="2" charset="77"/>
              </a:rPr>
              <a:t>https://</a:t>
            </a:r>
            <a:r>
              <a:rPr lang="en-US" sz="800" err="1">
                <a:latin typeface="Aileron Light" pitchFamily="2" charset="77"/>
              </a:rPr>
              <a:t>go.forrester.com</a:t>
            </a:r>
            <a:r>
              <a:rPr lang="en-US" sz="800">
                <a:latin typeface="Aileron Light" pitchFamily="2" charset="77"/>
              </a:rPr>
              <a:t>/wp-content/uploads/2023/10/Forrester-Predictions-2024.pdf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C3AA1-3E6B-64F1-7161-FADC1C940FA2}"/>
              </a:ext>
            </a:extLst>
          </p:cNvPr>
          <p:cNvSpPr txBox="1"/>
          <p:nvPr/>
        </p:nvSpPr>
        <p:spPr>
          <a:xfrm>
            <a:off x="4696540" y="6177675"/>
            <a:ext cx="6104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>
                <a:solidFill>
                  <a:schemeClr val="accent3"/>
                </a:solidFill>
                <a:latin typeface="Aileron Light" pitchFamily="2" charset="77"/>
              </a:rPr>
              <a:t>Source: Forrester</a:t>
            </a:r>
          </a:p>
        </p:txBody>
      </p:sp>
    </p:spTree>
    <p:extLst>
      <p:ext uri="{BB962C8B-B14F-4D97-AF65-F5344CB8AC3E}">
        <p14:creationId xmlns:p14="http://schemas.microsoft.com/office/powerpoint/2010/main" val="3602017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20DDC-1B9D-A6D8-4BD4-9A1CC65DE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6DAD14D-CD1C-5D95-E4C2-456D5789AE22}"/>
              </a:ext>
            </a:extLst>
          </p:cNvPr>
          <p:cNvGrpSpPr/>
          <p:nvPr/>
        </p:nvGrpSpPr>
        <p:grpSpPr>
          <a:xfrm>
            <a:off x="0" y="5616001"/>
            <a:ext cx="12192000" cy="1227607"/>
            <a:chOff x="1863504" y="2620210"/>
            <a:chExt cx="4310959" cy="29757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7C8F10-0114-6BF8-B6F3-C3BDA86C6190}"/>
                </a:ext>
              </a:extLst>
            </p:cNvPr>
            <p:cNvSpPr/>
            <p:nvPr/>
          </p:nvSpPr>
          <p:spPr>
            <a:xfrm>
              <a:off x="1863504" y="2620210"/>
              <a:ext cx="4310959" cy="2775545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rgbClr val="8383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ileron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B48DFB-EFA9-3C30-4FD0-D51233AFD7BE}"/>
                </a:ext>
              </a:extLst>
            </p:cNvPr>
            <p:cNvSpPr txBox="1"/>
            <p:nvPr/>
          </p:nvSpPr>
          <p:spPr>
            <a:xfrm>
              <a:off x="2011772" y="2689232"/>
              <a:ext cx="4001633" cy="2906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3"/>
              <a:r>
                <a:rPr lang="en-US" sz="3200">
                  <a:latin typeface="Rufina" panose="02000503000000020004" pitchFamily="2" charset="77"/>
                </a:rPr>
                <a:t>There’s an average of 5 decision-makers </a:t>
              </a:r>
            </a:p>
            <a:p>
              <a:pPr lvl="3"/>
              <a:r>
                <a:rPr lang="en-US" sz="3200">
                  <a:latin typeface="Rufina" panose="02000503000000020004" pitchFamily="2" charset="77"/>
                </a:rPr>
                <a:t>involved in every sales process today.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3A7729-7158-C389-24DD-B26FCE75EB0B}"/>
              </a:ext>
            </a:extLst>
          </p:cNvPr>
          <p:cNvSpPr txBox="1"/>
          <p:nvPr/>
        </p:nvSpPr>
        <p:spPr>
          <a:xfrm>
            <a:off x="1766472" y="2635710"/>
            <a:ext cx="9714328" cy="2534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  <a:latin typeface="Aileron Light" pitchFamily="2" charset="77"/>
              </a:rPr>
              <a:t>As the media buying decisions move from Boomers to Millennials, expect more decision makers to be in the mix.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  <a:latin typeface="Aileron Light"/>
              </a:rPr>
              <a:t>According to </a:t>
            </a:r>
            <a:r>
              <a:rPr lang="en-US" err="1">
                <a:solidFill>
                  <a:schemeClr val="tx2"/>
                </a:solidFill>
                <a:latin typeface="Aileron Light"/>
              </a:rPr>
              <a:t>Hubspot</a:t>
            </a:r>
            <a:r>
              <a:rPr lang="en-US">
                <a:solidFill>
                  <a:schemeClr val="tx2"/>
                </a:solidFill>
                <a:latin typeface="Aileron Light"/>
              </a:rPr>
              <a:t>, 33% of sales reps agree the number of decision-makers involved in the sales process increased in 2023. And got worse in 2024.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  <a:latin typeface="Aileron Light"/>
              </a:rPr>
              <a:t>72% of company revenue comes from existing customers, with 28% coming from new customers. The average sales win rate is 21%.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0412DF-6571-D148-DA20-097E72EDED4A}"/>
              </a:ext>
            </a:extLst>
          </p:cNvPr>
          <p:cNvSpPr txBox="1"/>
          <p:nvPr/>
        </p:nvSpPr>
        <p:spPr>
          <a:xfrm>
            <a:off x="1766472" y="2218822"/>
            <a:ext cx="958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200">
                <a:solidFill>
                  <a:srgbClr val="863A35"/>
                </a:solidFill>
                <a:latin typeface="Aileron SemiBold" pitchFamily="2" charset="77"/>
              </a:rPr>
              <a:t>MORE DECISION MAKERS TO PLEASE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801596-F28D-F756-BDF8-AB9F9116229D}"/>
              </a:ext>
            </a:extLst>
          </p:cNvPr>
          <p:cNvSpPr txBox="1"/>
          <p:nvPr/>
        </p:nvSpPr>
        <p:spPr>
          <a:xfrm>
            <a:off x="1766472" y="878760"/>
            <a:ext cx="9310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Rufina" panose="02000503000000020004" pitchFamily="2" charset="77"/>
              </a:rPr>
              <a:t>Sales Culture: Rise of the Hybrid Rep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8418F1B-D712-7565-7E66-F3A4878FE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B89E8E-97CB-C3A4-EC0F-CB8006EB6CB2}"/>
              </a:ext>
            </a:extLst>
          </p:cNvPr>
          <p:cNvSpPr txBox="1"/>
          <p:nvPr/>
        </p:nvSpPr>
        <p:spPr>
          <a:xfrm>
            <a:off x="1766472" y="1487336"/>
            <a:ext cx="990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>
                <a:solidFill>
                  <a:schemeClr val="accent3"/>
                </a:solidFill>
                <a:latin typeface="Aileron" pitchFamily="2" charset="77"/>
              </a:rPr>
              <a:t>NOT HYBRID WORK; HYBRID SELLING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CECF45-24CC-CD27-26EB-D1E8DB497144}"/>
              </a:ext>
            </a:extLst>
          </p:cNvPr>
          <p:cNvCxnSpPr>
            <a:cxnSpLocks/>
          </p:cNvCxnSpPr>
          <p:nvPr/>
        </p:nvCxnSpPr>
        <p:spPr>
          <a:xfrm>
            <a:off x="1863504" y="1966760"/>
            <a:ext cx="145119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CFFF0EC-E987-94E5-DF50-20652679F045}"/>
              </a:ext>
            </a:extLst>
          </p:cNvPr>
          <p:cNvSpPr txBox="1"/>
          <p:nvPr/>
        </p:nvSpPr>
        <p:spPr>
          <a:xfrm>
            <a:off x="6087534" y="96423"/>
            <a:ext cx="61044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rgbClr val="83897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https://www.hubspot.com/hubfs/HubSpots%202024%20Sales%20Trends%20Report.</a:t>
            </a:r>
            <a:r>
              <a:rPr lang="en-US" sz="800">
                <a:solidFill>
                  <a:srgbClr val="70648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pdf</a:t>
            </a:r>
            <a:r>
              <a:rPr lang="en-US" sz="800">
                <a:solidFill>
                  <a:srgbClr val="706488"/>
                </a:solidFill>
              </a:rPr>
              <a:t> Nov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1F568D-D278-7567-AE10-A97DDBA680B3}"/>
              </a:ext>
            </a:extLst>
          </p:cNvPr>
          <p:cNvSpPr txBox="1"/>
          <p:nvPr/>
        </p:nvSpPr>
        <p:spPr>
          <a:xfrm>
            <a:off x="4972550" y="6283908"/>
            <a:ext cx="6104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>
                <a:solidFill>
                  <a:schemeClr val="accent3"/>
                </a:solidFill>
                <a:latin typeface="Aileron Light" pitchFamily="2" charset="77"/>
              </a:rPr>
              <a:t>Source: HubSpot</a:t>
            </a:r>
          </a:p>
        </p:txBody>
      </p:sp>
    </p:spTree>
    <p:extLst>
      <p:ext uri="{BB962C8B-B14F-4D97-AF65-F5344CB8AC3E}">
        <p14:creationId xmlns:p14="http://schemas.microsoft.com/office/powerpoint/2010/main" val="3844182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8CDE3-C108-2B91-B433-EECAAEA90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con&#10;&#10;Description automatically generated with medium confidence">
            <a:extLst>
              <a:ext uri="{FF2B5EF4-FFF2-40B4-BE49-F238E27FC236}">
                <a16:creationId xmlns:a16="http://schemas.microsoft.com/office/drawing/2014/main" id="{5753A8BE-B8DD-3BF5-B993-E22AC9BFA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449" y="3328076"/>
            <a:ext cx="531572" cy="53157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CE665A7-F14A-FB66-B707-F085CFA6A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449" y="4050075"/>
            <a:ext cx="531572" cy="531572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D73F2C3-E900-CE45-A3C0-EB239D2CC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449" y="4771350"/>
            <a:ext cx="528285" cy="5282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9837E5-8CCD-F2F2-480F-EC29D41F84FB}"/>
              </a:ext>
            </a:extLst>
          </p:cNvPr>
          <p:cNvSpPr txBox="1"/>
          <p:nvPr/>
        </p:nvSpPr>
        <p:spPr>
          <a:xfrm>
            <a:off x="1863504" y="2088093"/>
            <a:ext cx="5148805" cy="39138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chemeClr val="tx2"/>
                </a:solidFill>
                <a:latin typeface="Aileron Light"/>
              </a:rPr>
              <a:t>Let simple, product sale transactions be self-serve with a hybrid salesperson servicing and growing that account.  </a:t>
            </a:r>
          </a:p>
          <a:p>
            <a:pPr>
              <a:lnSpc>
                <a:spcPct val="150000"/>
              </a:lnSpc>
            </a:pPr>
            <a:endParaRPr lang="en-US" sz="2000">
              <a:solidFill>
                <a:schemeClr val="tx2"/>
              </a:solidFill>
              <a:latin typeface="Aileron Light"/>
            </a:endParaRP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ADBA6A"/>
                </a:solidFill>
                <a:latin typeface="Aileron Light"/>
              </a:rPr>
              <a:t>Think EVERGREEN!</a:t>
            </a:r>
          </a:p>
          <a:p>
            <a:pPr>
              <a:lnSpc>
                <a:spcPct val="150000"/>
              </a:lnSpc>
            </a:pPr>
            <a:endParaRPr lang="en-US" sz="2000">
              <a:solidFill>
                <a:schemeClr val="tx2"/>
              </a:solidFill>
              <a:latin typeface="Aileron Light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tx2"/>
                </a:solidFill>
                <a:latin typeface="Aileron Light" pitchFamily="2" charset="77"/>
              </a:rPr>
              <a:t>More complex, custom long-term campaigns to go through the sales team.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01ABE9-3AEA-7C02-09A2-B97D35766665}"/>
              </a:ext>
            </a:extLst>
          </p:cNvPr>
          <p:cNvSpPr txBox="1"/>
          <p:nvPr/>
        </p:nvSpPr>
        <p:spPr>
          <a:xfrm>
            <a:off x="8844270" y="3145411"/>
            <a:ext cx="3089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863A35"/>
                </a:solidFill>
                <a:latin typeface="Aileron Light" pitchFamily="2" charset="77"/>
              </a:rPr>
              <a:t>You need a self-serve sales channel as part of your hybrid selling model.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9F0934-A76B-EAA2-3322-A8F640DAA192}"/>
              </a:ext>
            </a:extLst>
          </p:cNvPr>
          <p:cNvCxnSpPr>
            <a:cxnSpLocks/>
          </p:cNvCxnSpPr>
          <p:nvPr/>
        </p:nvCxnSpPr>
        <p:spPr>
          <a:xfrm>
            <a:off x="1863504" y="1934016"/>
            <a:ext cx="145119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7EADFAA6-8F4B-43A4-1160-CC43C3957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AF26A90-2D3E-E6EE-D882-E8BD2732F296}"/>
              </a:ext>
            </a:extLst>
          </p:cNvPr>
          <p:cNvSpPr txBox="1"/>
          <p:nvPr/>
        </p:nvSpPr>
        <p:spPr>
          <a:xfrm>
            <a:off x="1214438" y="6340740"/>
            <a:ext cx="100248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300">
                <a:solidFill>
                  <a:schemeClr val="accent1"/>
                </a:solidFill>
                <a:latin typeface="Aileron" pitchFamily="2" charset="77"/>
              </a:rPr>
              <a:t>1001 BANNOCK STREET #424  |  DENVER, CO 80204  |  303.872.7932  |  CONTACT@JANUARYSPRING.COM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B3FB29-2151-295A-B986-292F35464665}"/>
              </a:ext>
            </a:extLst>
          </p:cNvPr>
          <p:cNvSpPr txBox="1"/>
          <p:nvPr/>
        </p:nvSpPr>
        <p:spPr>
          <a:xfrm>
            <a:off x="1766472" y="878760"/>
            <a:ext cx="9310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latin typeface="Rufina" panose="02000503000000020004" pitchFamily="2" charset="77"/>
              </a:rPr>
              <a:t>Sales Culture: Rise of the Hybrid Rep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9127D4-B8A9-585B-6604-B437538A9B47}"/>
              </a:ext>
            </a:extLst>
          </p:cNvPr>
          <p:cNvSpPr txBox="1"/>
          <p:nvPr/>
        </p:nvSpPr>
        <p:spPr>
          <a:xfrm>
            <a:off x="1766472" y="1487336"/>
            <a:ext cx="990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>
                <a:solidFill>
                  <a:schemeClr val="accent3"/>
                </a:solidFill>
                <a:latin typeface="Aileron" pitchFamily="2" charset="77"/>
              </a:rPr>
              <a:t>NOT HYBRID WORK; HYBRID SELLING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5DCE0-44DF-121F-647C-4E965247EED7}"/>
              </a:ext>
            </a:extLst>
          </p:cNvPr>
          <p:cNvSpPr txBox="1"/>
          <p:nvPr/>
        </p:nvSpPr>
        <p:spPr>
          <a:xfrm>
            <a:off x="5792037" y="4939652"/>
            <a:ext cx="6104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>
                <a:solidFill>
                  <a:schemeClr val="accent3"/>
                </a:solidFill>
                <a:latin typeface="Aileron Light" pitchFamily="2" charset="77"/>
              </a:rPr>
              <a:t>Source: Gartner</a:t>
            </a:r>
          </a:p>
        </p:txBody>
      </p:sp>
    </p:spTree>
    <p:extLst>
      <p:ext uri="{BB962C8B-B14F-4D97-AF65-F5344CB8AC3E}">
        <p14:creationId xmlns:p14="http://schemas.microsoft.com/office/powerpoint/2010/main" val="3807275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32C54-0C5C-0ADC-2EA8-2D1B34E89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523F9E-2B6F-0FB2-4912-D17E88FBFF49}"/>
              </a:ext>
            </a:extLst>
          </p:cNvPr>
          <p:cNvCxnSpPr>
            <a:cxnSpLocks/>
          </p:cNvCxnSpPr>
          <p:nvPr/>
        </p:nvCxnSpPr>
        <p:spPr>
          <a:xfrm>
            <a:off x="1897370" y="1744648"/>
            <a:ext cx="145119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D367B80-A200-38BC-7C6A-4C9DC902F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2FE8EA-2FDD-F57B-1B97-10BCC11780BF}"/>
              </a:ext>
            </a:extLst>
          </p:cNvPr>
          <p:cNvSpPr txBox="1"/>
          <p:nvPr/>
        </p:nvSpPr>
        <p:spPr>
          <a:xfrm>
            <a:off x="900113" y="6340740"/>
            <a:ext cx="10339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300">
                <a:solidFill>
                  <a:schemeClr val="accent1"/>
                </a:solidFill>
                <a:latin typeface="Aileron" pitchFamily="2" charset="77"/>
              </a:rPr>
              <a:t>1001 BANNOCK STREET #424  |  DENVER, CO 80204  |  303.872.7932  |  CONTACT@JANUARYSPRING.COM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475768-D3D8-EBA1-E1B4-494B6A34251D}"/>
              </a:ext>
            </a:extLst>
          </p:cNvPr>
          <p:cNvSpPr txBox="1">
            <a:spLocks/>
          </p:cNvSpPr>
          <p:nvPr/>
        </p:nvSpPr>
        <p:spPr>
          <a:xfrm>
            <a:off x="1752067" y="530744"/>
            <a:ext cx="10515600" cy="884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Rufina" panose="02000503000000020004" pitchFamily="2" charset="77"/>
                <a:ea typeface="+mj-ea"/>
                <a:cs typeface="+mj-cs"/>
              </a:defRPr>
            </a:lvl1pPr>
          </a:lstStyle>
          <a:p>
            <a:r>
              <a:rPr lang="en-US" sz="4000"/>
              <a:t>More Changes Ahead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FB1D26-E5C8-AAF6-6FA8-3C40D32C8C6F}"/>
              </a:ext>
            </a:extLst>
          </p:cNvPr>
          <p:cNvSpPr txBox="1"/>
          <p:nvPr/>
        </p:nvSpPr>
        <p:spPr>
          <a:xfrm>
            <a:off x="1752067" y="1213528"/>
            <a:ext cx="495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>
                <a:solidFill>
                  <a:srgbClr val="6B8A94"/>
                </a:solidFill>
                <a:latin typeface="Aileron" pitchFamily="2" charset="77"/>
              </a:rPr>
              <a:t>DOJ’s SUITS AGAINST GOOGLE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C03C47-823C-A648-EBCF-D5B0B7E55EEE}"/>
              </a:ext>
            </a:extLst>
          </p:cNvPr>
          <p:cNvSpPr txBox="1"/>
          <p:nvPr/>
        </p:nvSpPr>
        <p:spPr>
          <a:xfrm>
            <a:off x="1897371" y="2068033"/>
            <a:ext cx="7106724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solidFill>
                  <a:srgbClr val="863A35"/>
                </a:solidFill>
                <a:latin typeface="Aileron Light" pitchFamily="2" charset="77"/>
              </a:rPr>
              <a:t>Potential outcomes include:</a:t>
            </a:r>
          </a:p>
          <a:p>
            <a:endParaRPr lang="en-US">
              <a:solidFill>
                <a:srgbClr val="6D6E71"/>
              </a:solidFill>
              <a:latin typeface="Aileron Light" pitchFamily="2" charset="77"/>
            </a:endParaRPr>
          </a:p>
          <a:p>
            <a:r>
              <a:rPr lang="en-US">
                <a:solidFill>
                  <a:srgbClr val="6D6E71"/>
                </a:solidFill>
                <a:latin typeface="Aileron Light"/>
              </a:rPr>
              <a:t>Sell off its Chrome browser. 60% of browser market. </a:t>
            </a:r>
          </a:p>
          <a:p>
            <a:r>
              <a:rPr lang="en-US" i="1">
                <a:solidFill>
                  <a:srgbClr val="6D6E71"/>
                </a:solidFill>
                <a:latin typeface="Aileron Light"/>
              </a:rPr>
              <a:t>$49B in search revenue at stake.</a:t>
            </a:r>
          </a:p>
          <a:p>
            <a:endParaRPr lang="en-US">
              <a:solidFill>
                <a:srgbClr val="6D6E71"/>
              </a:solidFill>
              <a:latin typeface="Aileron Light" pitchFamily="2" charset="77"/>
            </a:endParaRPr>
          </a:p>
          <a:p>
            <a:r>
              <a:rPr lang="en-US">
                <a:solidFill>
                  <a:srgbClr val="6D6E71"/>
                </a:solidFill>
                <a:latin typeface="Aileron Light" pitchFamily="2" charset="77"/>
              </a:rPr>
              <a:t>Divestment Android mobile operating system.</a:t>
            </a:r>
          </a:p>
          <a:p>
            <a:endParaRPr lang="en-US">
              <a:solidFill>
                <a:srgbClr val="6D6E71"/>
              </a:solidFill>
              <a:latin typeface="Aileron Light" pitchFamily="2" charset="77"/>
            </a:endParaRPr>
          </a:p>
          <a:p>
            <a:r>
              <a:rPr lang="en-US">
                <a:solidFill>
                  <a:srgbClr val="6D6E71"/>
                </a:solidFill>
                <a:latin typeface="Aileron Light" pitchFamily="2" charset="77"/>
              </a:rPr>
              <a:t>Prohibited from favoring its video subsidiary, YouTube. Worth $31B in ad revenue.</a:t>
            </a:r>
          </a:p>
          <a:p>
            <a:endParaRPr lang="en-US">
              <a:solidFill>
                <a:srgbClr val="6D6E71"/>
              </a:solidFill>
              <a:latin typeface="Aileron Light" pitchFamily="2" charset="77"/>
            </a:endParaRPr>
          </a:p>
          <a:p>
            <a:r>
              <a:rPr lang="en-US">
                <a:solidFill>
                  <a:srgbClr val="6D6E71"/>
                </a:solidFill>
                <a:latin typeface="Aileron Light" pitchFamily="2" charset="77"/>
              </a:rPr>
              <a:t>Terminate revenue-sharing agreements, including with Apple for Chrome promotion.</a:t>
            </a:r>
          </a:p>
          <a:p>
            <a:endParaRPr lang="en-US">
              <a:solidFill>
                <a:srgbClr val="6D6E71"/>
              </a:solidFill>
              <a:latin typeface="Aileron Light" pitchFamily="2" charset="77"/>
            </a:endParaRPr>
          </a:p>
          <a:p>
            <a:r>
              <a:rPr lang="en-US">
                <a:solidFill>
                  <a:srgbClr val="6D6E71"/>
                </a:solidFill>
                <a:latin typeface="Aileron Light" pitchFamily="2" charset="77"/>
              </a:rPr>
              <a:t>Syndicate Google’s search feed, giving competitors access to all their first party data.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AD83E-821C-0E3A-EF36-C18DC266C048}"/>
              </a:ext>
            </a:extLst>
          </p:cNvPr>
          <p:cNvSpPr txBox="1"/>
          <p:nvPr/>
        </p:nvSpPr>
        <p:spPr>
          <a:xfrm>
            <a:off x="9004095" y="1901305"/>
            <a:ext cx="287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pc="300">
                <a:solidFill>
                  <a:schemeClr val="accent5"/>
                </a:solidFill>
                <a:latin typeface="Aileron SemiBold" pitchFamily="2" charset="77"/>
              </a:rPr>
              <a:t>64% OF ADVERTISING GOES TO THESE CHANNELS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581C8-CE68-EE03-2B09-70F8644E60D1}"/>
              </a:ext>
            </a:extLst>
          </p:cNvPr>
          <p:cNvSpPr txBox="1"/>
          <p:nvPr/>
        </p:nvSpPr>
        <p:spPr>
          <a:xfrm>
            <a:off x="7846377" y="3281736"/>
            <a:ext cx="40363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/>
              <a:t>Google </a:t>
            </a:r>
          </a:p>
          <a:p>
            <a:pPr algn="r"/>
            <a:r>
              <a:rPr lang="en-US" sz="2800"/>
              <a:t>Facebook </a:t>
            </a:r>
          </a:p>
          <a:p>
            <a:pPr algn="r"/>
            <a:r>
              <a:rPr lang="en-US" sz="2800"/>
              <a:t>Amazon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386C2-7CD6-D187-7363-5C445D76A67B}"/>
              </a:ext>
            </a:extLst>
          </p:cNvPr>
          <p:cNvSpPr txBox="1"/>
          <p:nvPr/>
        </p:nvSpPr>
        <p:spPr>
          <a:xfrm>
            <a:off x="5225466" y="5097519"/>
            <a:ext cx="6798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accent3"/>
                </a:solidFill>
                <a:latin typeface="Aileron Light" pitchFamily="2" charset="77"/>
              </a:rPr>
              <a:t>Sources: Statista, </a:t>
            </a:r>
          </a:p>
          <a:p>
            <a:pPr algn="r"/>
            <a:r>
              <a:rPr lang="en-US" err="1">
                <a:solidFill>
                  <a:schemeClr val="accent3"/>
                </a:solidFill>
                <a:latin typeface="Aileron Light" pitchFamily="2" charset="77"/>
              </a:rPr>
              <a:t>Digiday</a:t>
            </a:r>
            <a:r>
              <a:rPr lang="en-US">
                <a:solidFill>
                  <a:schemeClr val="accent3"/>
                </a:solidFill>
                <a:latin typeface="Aileron Light" pitchFamily="2" charset="77"/>
              </a:rPr>
              <a:t>, Yahoo Finance </a:t>
            </a:r>
          </a:p>
        </p:txBody>
      </p:sp>
    </p:spTree>
    <p:extLst>
      <p:ext uri="{BB962C8B-B14F-4D97-AF65-F5344CB8AC3E}">
        <p14:creationId xmlns:p14="http://schemas.microsoft.com/office/powerpoint/2010/main" val="3140304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A0D17D-22ED-0244-0A2B-93B4B264B554}"/>
              </a:ext>
            </a:extLst>
          </p:cNvPr>
          <p:cNvSpPr/>
          <p:nvPr/>
        </p:nvSpPr>
        <p:spPr>
          <a:xfrm>
            <a:off x="9549245" y="1918987"/>
            <a:ext cx="2410691" cy="2410691"/>
          </a:xfrm>
          <a:prstGeom prst="ellipse">
            <a:avLst/>
          </a:prstGeom>
          <a:solidFill>
            <a:srgbClr val="FFFFFF">
              <a:alpha val="3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FBDFD0"/>
              </a:highlight>
              <a:latin typeface="Aileron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364FB-9709-9A75-24B4-E45428306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648" y="2068968"/>
            <a:ext cx="2101803" cy="2101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15794B-E772-1784-FB52-AC758FB09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359" y="1456360"/>
            <a:ext cx="4169932" cy="33359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CAFA24-EF2E-5876-CE79-4A8ACA245DB1}"/>
              </a:ext>
            </a:extLst>
          </p:cNvPr>
          <p:cNvSpPr txBox="1"/>
          <p:nvPr/>
        </p:nvSpPr>
        <p:spPr>
          <a:xfrm>
            <a:off x="0" y="6340740"/>
            <a:ext cx="91197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300">
                <a:solidFill>
                  <a:schemeClr val="bg2"/>
                </a:solidFill>
                <a:latin typeface="Aileron" pitchFamily="2" charset="77"/>
              </a:rPr>
              <a:t>1001 BANNOCK STREET #424  |  DENVER, CO 80204  |  303.872.7932  |  CONTACT@JANUARYSPRING.COM</a:t>
            </a:r>
          </a:p>
        </p:txBody>
      </p:sp>
    </p:spTree>
    <p:extLst>
      <p:ext uri="{BB962C8B-B14F-4D97-AF65-F5344CB8AC3E}">
        <p14:creationId xmlns:p14="http://schemas.microsoft.com/office/powerpoint/2010/main" val="3190749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skyline with trees and a logo&#10;&#10;Description automatically generated">
            <a:extLst>
              <a:ext uri="{FF2B5EF4-FFF2-40B4-BE49-F238E27FC236}">
                <a16:creationId xmlns:a16="http://schemas.microsoft.com/office/drawing/2014/main" id="{3043DF27-861C-5737-F709-4688E8008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215" y="272562"/>
            <a:ext cx="6312876" cy="6312876"/>
          </a:xfrm>
          <a:prstGeom prst="rect">
            <a:avLst/>
          </a:prstGeom>
        </p:spPr>
      </p:pic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FFB2A7E-B127-1835-AC54-71C0272D392E}"/>
              </a:ext>
            </a:extLst>
          </p:cNvPr>
          <p:cNvSpPr txBox="1">
            <a:spLocks/>
          </p:cNvSpPr>
          <p:nvPr/>
        </p:nvSpPr>
        <p:spPr>
          <a:xfrm>
            <a:off x="468017" y="1155982"/>
            <a:ext cx="4411540" cy="227073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000" b="0" i="0" kern="1200">
                <a:solidFill>
                  <a:schemeClr val="tx1"/>
                </a:solidFill>
                <a:latin typeface="Rufina" panose="02000503000000020004" pitchFamily="2" charset="77"/>
                <a:ea typeface="+mn-ea"/>
                <a:cs typeface="Adobe Arabic" panose="02040503050201020203" pitchFamily="18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Aileron Bold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ileron Ligh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ileron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ileron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  <a:latin typeface="Rufina"/>
                <a:cs typeface="Adobe Arabic"/>
              </a:rPr>
              <a:t>The Future of Local Media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F85A0-3E1C-2CBA-9793-2AE9BEF6AFEB}"/>
              </a:ext>
            </a:extLst>
          </p:cNvPr>
          <p:cNvSpPr txBox="1"/>
          <p:nvPr/>
        </p:nvSpPr>
        <p:spPr>
          <a:xfrm>
            <a:off x="466063" y="2620157"/>
            <a:ext cx="387831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 spc="600">
                <a:solidFill>
                  <a:srgbClr val="FFFFFF"/>
                </a:solidFill>
                <a:latin typeface="Aileron"/>
              </a:rPr>
              <a:t>5280 Magazine</a:t>
            </a:r>
            <a:endParaRPr lang="en-US" i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286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7C0993-EDF6-6C72-AA82-7D552B612F41}"/>
              </a:ext>
            </a:extLst>
          </p:cNvPr>
          <p:cNvSpPr txBox="1"/>
          <p:nvPr/>
        </p:nvSpPr>
        <p:spPr>
          <a:xfrm>
            <a:off x="1752066" y="1263772"/>
            <a:ext cx="9487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>
                <a:solidFill>
                  <a:schemeClr val="accent3"/>
                </a:solidFill>
                <a:latin typeface="Aileron" pitchFamily="2" charset="77"/>
              </a:rPr>
              <a:t>THE OLD WAY OF BUSINESS WILL BE LESS EFFECTIVE IN THE NEW YEAR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5137329-676E-4EA8-0311-BB8AA4E476A8}"/>
              </a:ext>
            </a:extLst>
          </p:cNvPr>
          <p:cNvSpPr txBox="1">
            <a:spLocks/>
          </p:cNvSpPr>
          <p:nvPr/>
        </p:nvSpPr>
        <p:spPr>
          <a:xfrm>
            <a:off x="1752067" y="530744"/>
            <a:ext cx="10515600" cy="884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Rufina" panose="02000503000000020004" pitchFamily="2" charset="77"/>
                <a:ea typeface="+mj-ea"/>
                <a:cs typeface="+mj-cs"/>
              </a:defRPr>
            </a:lvl1pPr>
          </a:lstStyle>
          <a:p>
            <a:r>
              <a:rPr lang="en-US" sz="4000">
                <a:latin typeface="Rufina"/>
              </a:rPr>
              <a:t>Learnings From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345DA7-FA16-43A7-4705-4CA0587880F0}"/>
              </a:ext>
            </a:extLst>
          </p:cNvPr>
          <p:cNvSpPr txBox="1"/>
          <p:nvPr/>
        </p:nvSpPr>
        <p:spPr>
          <a:xfrm>
            <a:off x="1919668" y="2287660"/>
            <a:ext cx="4331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>
                <a:solidFill>
                  <a:schemeClr val="accent5"/>
                </a:solidFill>
                <a:latin typeface="Aileron SemiBold" pitchFamily="2" charset="77"/>
              </a:rPr>
              <a:t>ANNUAL CONTRACT SEASON MAKES OR BREAKS Q1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29117C-7192-ED5D-125D-401C177D3AFE}"/>
              </a:ext>
            </a:extLst>
          </p:cNvPr>
          <p:cNvSpPr txBox="1"/>
          <p:nvPr/>
        </p:nvSpPr>
        <p:spPr>
          <a:xfrm>
            <a:off x="1919669" y="2952822"/>
            <a:ext cx="462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Aileron Light" pitchFamily="2" charset="77"/>
              </a:rPr>
              <a:t>Business owners and Marketing Managers sat on their 2024 budgets well into Feb.</a:t>
            </a:r>
          </a:p>
          <a:p>
            <a:endParaRPr lang="en-US">
              <a:solidFill>
                <a:schemeClr val="tx2"/>
              </a:solidFill>
              <a:latin typeface="Aileron Light" pitchFamily="2" charset="77"/>
            </a:endParaRPr>
          </a:p>
          <a:p>
            <a:r>
              <a:rPr lang="en-US">
                <a:solidFill>
                  <a:schemeClr val="tx2"/>
                </a:solidFill>
                <a:latin typeface="Aileron Light" pitchFamily="2" charset="77"/>
              </a:rPr>
              <a:t>2025, we are already seeing more annual contracts closing and the Jan/Feb contract volume looking more stable.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81413-73D2-0F21-102C-8D4DE948B94B}"/>
              </a:ext>
            </a:extLst>
          </p:cNvPr>
          <p:cNvSpPr txBox="1"/>
          <p:nvPr/>
        </p:nvSpPr>
        <p:spPr>
          <a:xfrm>
            <a:off x="1919668" y="4838265"/>
            <a:ext cx="387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>
                <a:solidFill>
                  <a:schemeClr val="accent5"/>
                </a:solidFill>
                <a:latin typeface="Aileron SemiBold" pitchFamily="2" charset="77"/>
              </a:rPr>
              <a:t>FIRST PARTY DATA GOLD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585BD-CCE5-E957-A48B-C45B7B2838D9}"/>
              </a:ext>
            </a:extLst>
          </p:cNvPr>
          <p:cNvSpPr txBox="1"/>
          <p:nvPr/>
        </p:nvSpPr>
        <p:spPr>
          <a:xfrm>
            <a:off x="1886824" y="5234181"/>
            <a:ext cx="4810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Aileron Light" pitchFamily="2" charset="77"/>
              </a:rPr>
              <a:t>If you aren’t building your own first-party data strategy, you will become less valuable to your ad clients over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6E8720-DDD5-747D-5D17-DB2F6B7119B6}"/>
              </a:ext>
            </a:extLst>
          </p:cNvPr>
          <p:cNvSpPr txBox="1"/>
          <p:nvPr/>
        </p:nvSpPr>
        <p:spPr>
          <a:xfrm>
            <a:off x="7137596" y="2292322"/>
            <a:ext cx="3878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>
                <a:solidFill>
                  <a:schemeClr val="accent5"/>
                </a:solidFill>
                <a:latin typeface="Aileron SemiBold" pitchFamily="2" charset="77"/>
              </a:rPr>
              <a:t>THE GOOD SALESPEOPLE HAVE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DA409B-D830-36C0-1715-B05411D585A7}"/>
              </a:ext>
            </a:extLst>
          </p:cNvPr>
          <p:cNvSpPr txBox="1"/>
          <p:nvPr/>
        </p:nvSpPr>
        <p:spPr>
          <a:xfrm>
            <a:off x="7137595" y="2909668"/>
            <a:ext cx="462056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6D6E71"/>
                </a:solidFill>
                <a:latin typeface="Aileron Light"/>
              </a:rPr>
              <a:t>If you are hiring, you have to go after passive job seekers. The ones actively looking, aren’t the ones you want.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714C6-CB5E-9F87-EEC2-4D2180710966}"/>
              </a:ext>
            </a:extLst>
          </p:cNvPr>
          <p:cNvSpPr txBox="1"/>
          <p:nvPr/>
        </p:nvSpPr>
        <p:spPr>
          <a:xfrm>
            <a:off x="7137595" y="4063332"/>
            <a:ext cx="645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>
                <a:solidFill>
                  <a:schemeClr val="accent5"/>
                </a:solidFill>
                <a:latin typeface="Aileron SemiBold" pitchFamily="2" charset="77"/>
              </a:rPr>
              <a:t>NICHE MEDIA PROVED ITS WORTH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AEC76E-4142-0165-21E9-2BFA45FFA886}"/>
              </a:ext>
            </a:extLst>
          </p:cNvPr>
          <p:cNvSpPr txBox="1"/>
          <p:nvPr/>
        </p:nvSpPr>
        <p:spPr>
          <a:xfrm>
            <a:off x="7137596" y="4485523"/>
            <a:ext cx="521792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6D6E71"/>
                </a:solidFill>
                <a:latin typeface="Aileron Light"/>
              </a:rPr>
              <a:t>The October surprise of the 2024 election was Niche Media’s ability to directly connect with its audience and influence voters.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7020D8-A411-F386-60CC-3E937741BAF7}"/>
              </a:ext>
            </a:extLst>
          </p:cNvPr>
          <p:cNvCxnSpPr>
            <a:cxnSpLocks/>
          </p:cNvCxnSpPr>
          <p:nvPr/>
        </p:nvCxnSpPr>
        <p:spPr>
          <a:xfrm>
            <a:off x="1863504" y="1981048"/>
            <a:ext cx="145119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52DF06A-B9BC-090A-3017-58F9A07BD089}"/>
              </a:ext>
            </a:extLst>
          </p:cNvPr>
          <p:cNvSpPr txBox="1"/>
          <p:nvPr/>
        </p:nvSpPr>
        <p:spPr>
          <a:xfrm>
            <a:off x="1228725" y="6340740"/>
            <a:ext cx="10010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300">
                <a:solidFill>
                  <a:schemeClr val="accent1"/>
                </a:solidFill>
                <a:latin typeface="Aileron" pitchFamily="2" charset="77"/>
              </a:rPr>
              <a:t>1001 BANNOCK STREET #424  |  DENVER, CO 80204  |  303.872.7932  |  CONTACT@JANUARYSPRING.COM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C7DDC91-910B-C257-5444-5302E4394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22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17CC332-200F-C546-B187-54E80BE116C8}"/>
              </a:ext>
            </a:extLst>
          </p:cNvPr>
          <p:cNvSpPr txBox="1"/>
          <p:nvPr/>
        </p:nvSpPr>
        <p:spPr>
          <a:xfrm>
            <a:off x="689179" y="4756782"/>
            <a:ext cx="8143309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600">
                <a:solidFill>
                  <a:schemeClr val="tx2"/>
                </a:solidFill>
                <a:latin typeface="Aileron Light"/>
              </a:rPr>
              <a:t>Publishers have all the tools necessary to win in 2025.  The focus on </a:t>
            </a:r>
            <a:r>
              <a:rPr lang="en-US" sz="2600" b="1" i="1">
                <a:solidFill>
                  <a:schemeClr val="tx2"/>
                </a:solidFill>
                <a:latin typeface="Aileron Light"/>
              </a:rPr>
              <a:t>HOW</a:t>
            </a:r>
            <a:r>
              <a:rPr lang="en-US" sz="2600">
                <a:solidFill>
                  <a:schemeClr val="tx2"/>
                </a:solidFill>
                <a:latin typeface="Aileron Light"/>
              </a:rPr>
              <a:t> you sell. Sales culture, discipline, and accountability will make you a winner.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19A72C-6969-BD3A-8041-120E16A085CF}"/>
              </a:ext>
            </a:extLst>
          </p:cNvPr>
          <p:cNvSpPr/>
          <p:nvPr/>
        </p:nvSpPr>
        <p:spPr>
          <a:xfrm>
            <a:off x="6386156" y="393891"/>
            <a:ext cx="2494584" cy="2494584"/>
          </a:xfrm>
          <a:prstGeom prst="rect">
            <a:avLst/>
          </a:prstGeom>
          <a:solidFill>
            <a:schemeClr val="bg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/>
            <a:endParaRPr lang="en-US" sz="3200">
              <a:solidFill>
                <a:schemeClr val="accent3"/>
              </a:solidFill>
              <a:latin typeface="Rufina" panose="02000503000000020004" pitchFamily="2" charset="77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BB3C02-2EEE-3D75-583B-F5010C6CC94D}"/>
              </a:ext>
            </a:extLst>
          </p:cNvPr>
          <p:cNvSpPr/>
          <p:nvPr/>
        </p:nvSpPr>
        <p:spPr>
          <a:xfrm>
            <a:off x="9264978" y="393891"/>
            <a:ext cx="2494584" cy="2494584"/>
          </a:xfrm>
          <a:prstGeom prst="rect">
            <a:avLst/>
          </a:prstGeom>
          <a:solidFill>
            <a:schemeClr val="bg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/>
            <a:endParaRPr lang="en-US">
              <a:solidFill>
                <a:schemeClr val="accent3"/>
              </a:solidFill>
              <a:latin typeface="Aileron" pitchFamily="2" charset="77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7FA8DC9-6368-7F6D-F7F0-D5CEEAFE77AC}"/>
              </a:ext>
            </a:extLst>
          </p:cNvPr>
          <p:cNvSpPr txBox="1">
            <a:spLocks/>
          </p:cNvSpPr>
          <p:nvPr/>
        </p:nvSpPr>
        <p:spPr>
          <a:xfrm>
            <a:off x="737431" y="3564732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Baskerville MT" pitchFamily="2" charset="0"/>
                <a:ea typeface="+mj-ea"/>
                <a:cs typeface="+mj-cs"/>
              </a:defRPr>
            </a:lvl1pPr>
          </a:lstStyle>
          <a:p>
            <a:r>
              <a:rPr lang="en-US" sz="5000">
                <a:solidFill>
                  <a:schemeClr val="accent3"/>
                </a:solidFill>
                <a:latin typeface="Rufina" panose="02000503000000020004" pitchFamily="2" charset="77"/>
              </a:rPr>
              <a:t>2025 TO-DO LIST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5EE6119-001B-A45D-BD06-D9DBB35E5494}"/>
              </a:ext>
            </a:extLst>
          </p:cNvPr>
          <p:cNvCxnSpPr>
            <a:cxnSpLocks/>
          </p:cNvCxnSpPr>
          <p:nvPr/>
        </p:nvCxnSpPr>
        <p:spPr>
          <a:xfrm>
            <a:off x="841948" y="4520963"/>
            <a:ext cx="145119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DA1921B-0196-45AF-FF4E-D0518E093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873CD7-C07B-1286-2E8D-879AB857C989}"/>
              </a:ext>
            </a:extLst>
          </p:cNvPr>
          <p:cNvSpPr txBox="1"/>
          <p:nvPr/>
        </p:nvSpPr>
        <p:spPr>
          <a:xfrm>
            <a:off x="0" y="6340740"/>
            <a:ext cx="112392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300">
                <a:solidFill>
                  <a:schemeClr val="accent1"/>
                </a:solidFill>
                <a:latin typeface="Aileron" pitchFamily="2" charset="77"/>
              </a:rPr>
              <a:t>1001 BANNOCK STREET #424  |  DENVER, CO 80204  |  303.872.7932  |  CONTACT@JANUARYSPRING.COM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D249F1-5289-8CD2-6A02-EEE752CC7ACD}"/>
              </a:ext>
            </a:extLst>
          </p:cNvPr>
          <p:cNvSpPr/>
          <p:nvPr/>
        </p:nvSpPr>
        <p:spPr>
          <a:xfrm>
            <a:off x="3601416" y="368190"/>
            <a:ext cx="2494584" cy="2494584"/>
          </a:xfrm>
          <a:prstGeom prst="rect">
            <a:avLst/>
          </a:prstGeom>
          <a:solidFill>
            <a:schemeClr val="bg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R="0" algn="ctr"/>
            <a:r>
              <a:rPr lang="en-US" sz="3200">
                <a:solidFill>
                  <a:schemeClr val="accent3"/>
                </a:solidFill>
                <a:latin typeface="Rufina"/>
                <a:ea typeface="+mj-ea"/>
                <a:cs typeface="+mj-cs"/>
              </a:rPr>
              <a:t>Account-Based Marketing </a:t>
            </a:r>
            <a:r>
              <a:rPr lang="en-US">
                <a:solidFill>
                  <a:schemeClr val="accent3"/>
                </a:solidFill>
                <a:latin typeface="Aileron"/>
                <a:ea typeface="+mj-ea"/>
                <a:cs typeface="+mj-cs"/>
              </a:rPr>
              <a:t>(generic targeting doesn’t produce ROI)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541D44-80CA-21AB-894F-7A6C8F3A3212}"/>
              </a:ext>
            </a:extLst>
          </p:cNvPr>
          <p:cNvSpPr/>
          <p:nvPr/>
        </p:nvSpPr>
        <p:spPr>
          <a:xfrm>
            <a:off x="816676" y="344926"/>
            <a:ext cx="2494584" cy="2494584"/>
          </a:xfrm>
          <a:prstGeom prst="rect">
            <a:avLst/>
          </a:prstGeom>
          <a:solidFill>
            <a:schemeClr val="bg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ileron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E5C20-5D8F-0EF7-2E6C-61B45DAEB914}"/>
              </a:ext>
            </a:extLst>
          </p:cNvPr>
          <p:cNvSpPr txBox="1"/>
          <p:nvPr/>
        </p:nvSpPr>
        <p:spPr>
          <a:xfrm>
            <a:off x="826506" y="333749"/>
            <a:ext cx="2501202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3200">
              <a:solidFill>
                <a:schemeClr val="accent3"/>
              </a:solidFill>
              <a:latin typeface="Rufina"/>
              <a:ea typeface="+mj-ea"/>
              <a:cs typeface="+mj-cs"/>
            </a:endParaRPr>
          </a:p>
          <a:p>
            <a:pPr algn="ctr"/>
            <a:r>
              <a:rPr lang="en-US" sz="3200">
                <a:solidFill>
                  <a:schemeClr val="accent3"/>
                </a:solidFill>
                <a:latin typeface="Rufina"/>
                <a:ea typeface="+mj-ea"/>
                <a:cs typeface="+mj-cs"/>
              </a:rPr>
              <a:t>Digital- First Selling</a:t>
            </a:r>
            <a:endParaRPr lang="en-US">
              <a:solidFill>
                <a:schemeClr val="accent3"/>
              </a:solidFill>
              <a:latin typeface="Rufina"/>
              <a:ea typeface="+mj-ea"/>
              <a:cs typeface="+mj-cs"/>
            </a:endParaRPr>
          </a:p>
          <a:p>
            <a:pPr algn="ctr"/>
            <a:r>
              <a:rPr lang="en-US">
                <a:solidFill>
                  <a:schemeClr val="accent3"/>
                </a:solidFill>
                <a:latin typeface="Aileron" pitchFamily="2" charset="77"/>
                <a:ea typeface="+mj-ea"/>
                <a:cs typeface="+mj-cs"/>
              </a:rPr>
              <a:t>(2025 is the tipping year for traditional media)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345CE-11E8-1977-A2EA-76ED4CC51FFC}"/>
              </a:ext>
            </a:extLst>
          </p:cNvPr>
          <p:cNvSpPr txBox="1"/>
          <p:nvPr/>
        </p:nvSpPr>
        <p:spPr>
          <a:xfrm>
            <a:off x="6392932" y="382351"/>
            <a:ext cx="2478968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3200">
              <a:solidFill>
                <a:schemeClr val="accent3"/>
              </a:solidFill>
              <a:latin typeface="Rufina"/>
              <a:ea typeface="+mj-ea"/>
              <a:cs typeface="+mj-cs"/>
            </a:endParaRPr>
          </a:p>
          <a:p>
            <a:pPr marL="0" marR="0" algn="ctr"/>
            <a:r>
              <a:rPr lang="en-US" sz="3200">
                <a:solidFill>
                  <a:schemeClr val="accent3"/>
                </a:solidFill>
                <a:latin typeface="Rufina"/>
                <a:ea typeface="+mj-ea"/>
                <a:cs typeface="+mj-cs"/>
              </a:rPr>
              <a:t>Hybrid Sales Reps</a:t>
            </a:r>
            <a:endParaRPr lang="en-US" sz="3200">
              <a:solidFill>
                <a:schemeClr val="accent3"/>
              </a:solidFill>
              <a:ea typeface="Calibri"/>
              <a:cs typeface="Calibri"/>
            </a:endParaRPr>
          </a:p>
          <a:p>
            <a:pPr marL="0" marR="0" algn="ctr"/>
            <a:r>
              <a:rPr lang="en-US">
                <a:solidFill>
                  <a:schemeClr val="accent3"/>
                </a:solidFill>
                <a:latin typeface="Aileron"/>
                <a:ea typeface="+mj-ea"/>
                <a:cs typeface="+mj-cs"/>
              </a:rPr>
              <a:t>(not where they work, but how they work)</a:t>
            </a:r>
            <a:endParaRPr lang="en-US">
              <a:solidFill>
                <a:schemeClr val="accent3"/>
              </a:solidFill>
              <a:ea typeface="+mj-ea"/>
              <a:cs typeface="+mj-cs"/>
            </a:endParaRP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F167D6-AB29-CCF7-6D2D-97CA7EF5BAFF}"/>
              </a:ext>
            </a:extLst>
          </p:cNvPr>
          <p:cNvSpPr txBox="1"/>
          <p:nvPr/>
        </p:nvSpPr>
        <p:spPr>
          <a:xfrm>
            <a:off x="9264978" y="401293"/>
            <a:ext cx="2492109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3200">
              <a:solidFill>
                <a:schemeClr val="accent3"/>
              </a:solidFill>
              <a:latin typeface="Rufina"/>
              <a:ea typeface="+mj-ea"/>
              <a:cs typeface="+mj-cs"/>
            </a:endParaRPr>
          </a:p>
          <a:p>
            <a:pPr algn="ctr"/>
            <a:r>
              <a:rPr lang="en-US" sz="3200">
                <a:solidFill>
                  <a:schemeClr val="accent3"/>
                </a:solidFill>
                <a:latin typeface="Rufina"/>
                <a:ea typeface="+mj-ea"/>
                <a:cs typeface="+mj-cs"/>
              </a:rPr>
              <a:t>Brace for More Change </a:t>
            </a:r>
          </a:p>
          <a:p>
            <a:pPr marL="0" marR="0" algn="ctr"/>
            <a:r>
              <a:rPr lang="en-US">
                <a:solidFill>
                  <a:schemeClr val="accent3"/>
                </a:solidFill>
                <a:latin typeface="Aileron" pitchFamily="2" charset="77"/>
                <a:ea typeface="+mj-ea"/>
                <a:cs typeface="+mj-cs"/>
              </a:rPr>
              <a:t>(break up of Google?)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3652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96E6C-06A1-2DE1-4E8D-786E0CD1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46F054-CEBA-E784-9106-5CA5788D6D2F}"/>
              </a:ext>
            </a:extLst>
          </p:cNvPr>
          <p:cNvSpPr txBox="1"/>
          <p:nvPr/>
        </p:nvSpPr>
        <p:spPr>
          <a:xfrm>
            <a:off x="1752066" y="1263772"/>
            <a:ext cx="7361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>
                <a:solidFill>
                  <a:schemeClr val="accent3"/>
                </a:solidFill>
                <a:latin typeface="Aileron" pitchFamily="2" charset="77"/>
              </a:rPr>
              <a:t>YOUR ADVERTISER BASE WILL CONTINUE TO SHRINK WITHOUT DIGITAL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EB3001-9360-C7D2-334C-FD60DF45C798}"/>
              </a:ext>
            </a:extLst>
          </p:cNvPr>
          <p:cNvSpPr txBox="1">
            <a:spLocks/>
          </p:cNvSpPr>
          <p:nvPr/>
        </p:nvSpPr>
        <p:spPr>
          <a:xfrm>
            <a:off x="1752067" y="530744"/>
            <a:ext cx="10515600" cy="884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Rufina" panose="02000503000000020004" pitchFamily="2" charset="77"/>
                <a:ea typeface="+mj-ea"/>
                <a:cs typeface="+mj-cs"/>
              </a:defRPr>
            </a:lvl1pPr>
          </a:lstStyle>
          <a:p>
            <a:r>
              <a:rPr lang="en-US" sz="4000"/>
              <a:t>Grow Your Advertiser 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FCCED0-E5FD-436C-73A8-304A096336C6}"/>
              </a:ext>
            </a:extLst>
          </p:cNvPr>
          <p:cNvSpPr txBox="1"/>
          <p:nvPr/>
        </p:nvSpPr>
        <p:spPr>
          <a:xfrm>
            <a:off x="8824745" y="2767229"/>
            <a:ext cx="308923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Aileron Light" pitchFamily="2" charset="77"/>
              </a:rPr>
              <a:t>Digital Dominance: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rgbClr val="C79799"/>
              </a:solidFill>
              <a:latin typeface="Aileron Light" pitchFamily="2" charset="77"/>
            </a:endParaRPr>
          </a:p>
          <a:p>
            <a:r>
              <a:rPr lang="en-US" sz="2000">
                <a:solidFill>
                  <a:schemeClr val="accent3"/>
                </a:solidFill>
                <a:latin typeface="Aileron Light" pitchFamily="2" charset="77"/>
              </a:rPr>
              <a:t>Traditional advertising channels are not growing at the same pace as digital channels.  </a:t>
            </a:r>
            <a:endParaRPr lang="en-US" sz="2000">
              <a:solidFill>
                <a:srgbClr val="6B8A94"/>
              </a:solidFill>
              <a:latin typeface="Aileron Light" pitchFamily="2" charset="77"/>
            </a:endParaRPr>
          </a:p>
          <a:p>
            <a:endParaRPr lang="en-US" sz="2000">
              <a:solidFill>
                <a:srgbClr val="6B8A94"/>
              </a:solidFill>
              <a:latin typeface="Aileron Light" pitchFamily="2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AFA98D-58AF-C080-A98F-5E53DF515482}"/>
              </a:ext>
            </a:extLst>
          </p:cNvPr>
          <p:cNvCxnSpPr>
            <a:cxnSpLocks/>
          </p:cNvCxnSpPr>
          <p:nvPr/>
        </p:nvCxnSpPr>
        <p:spPr>
          <a:xfrm>
            <a:off x="1863504" y="1934016"/>
            <a:ext cx="145119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4C9E2F0D-35A8-51D6-88C1-BED4287CA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  <p:pic>
        <p:nvPicPr>
          <p:cNvPr id="1025" name="Picture 2" descr="A graph of a market size&#10;&#10;Description automatically generated with medium confidence">
            <a:extLst>
              <a:ext uri="{FF2B5EF4-FFF2-40B4-BE49-F238E27FC236}">
                <a16:creationId xmlns:a16="http://schemas.microsoft.com/office/drawing/2014/main" id="{AA5EB295-E3B1-391A-E57F-62DA1AEA2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10794" r="27520" b="7784"/>
          <a:stretch>
            <a:fillRect/>
          </a:stretch>
        </p:blipFill>
        <p:spPr bwMode="auto">
          <a:xfrm>
            <a:off x="1484380" y="2479649"/>
            <a:ext cx="6758832" cy="42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CC421E-97FB-91A1-6F5C-90F39C93AD7F}"/>
              </a:ext>
            </a:extLst>
          </p:cNvPr>
          <p:cNvSpPr/>
          <p:nvPr/>
        </p:nvSpPr>
        <p:spPr>
          <a:xfrm>
            <a:off x="1484380" y="2019293"/>
            <a:ext cx="7143332" cy="571221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2"/>
                </a:solidFill>
                <a:latin typeface="Rufina" panose="02000503000000020004" pitchFamily="2" charset="77"/>
                <a:ea typeface="+mj-ea"/>
                <a:cs typeface="+mj-cs"/>
              </a:rPr>
              <a:t>US Advertising Media Market Size ($B) 2024 vs 2028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109F17-C8FB-924E-422B-505414D1E850}"/>
              </a:ext>
            </a:extLst>
          </p:cNvPr>
          <p:cNvSpPr txBox="1"/>
          <p:nvPr/>
        </p:nvSpPr>
        <p:spPr>
          <a:xfrm>
            <a:off x="5755509" y="4947898"/>
            <a:ext cx="613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>
                <a:solidFill>
                  <a:schemeClr val="accent3"/>
                </a:solidFill>
                <a:latin typeface="Aileron Light" pitchFamily="2" charset="77"/>
              </a:rPr>
              <a:t>Source: PwC</a:t>
            </a:r>
          </a:p>
        </p:txBody>
      </p:sp>
    </p:spTree>
    <p:extLst>
      <p:ext uri="{BB962C8B-B14F-4D97-AF65-F5344CB8AC3E}">
        <p14:creationId xmlns:p14="http://schemas.microsoft.com/office/powerpoint/2010/main" val="241166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B081D1-BF3E-9D21-A107-6A78272DF8E7}"/>
              </a:ext>
            </a:extLst>
          </p:cNvPr>
          <p:cNvSpPr txBox="1"/>
          <p:nvPr/>
        </p:nvSpPr>
        <p:spPr>
          <a:xfrm>
            <a:off x="1752066" y="1249484"/>
            <a:ext cx="9906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>
                <a:solidFill>
                  <a:schemeClr val="accent3"/>
                </a:solidFill>
                <a:latin typeface="Aileron" pitchFamily="2" charset="77"/>
              </a:rPr>
              <a:t>TO RETAIN YOUR PRINT, YOU’LL NEED TO </a:t>
            </a:r>
          </a:p>
          <a:p>
            <a:r>
              <a:rPr lang="en-US" spc="600">
                <a:solidFill>
                  <a:schemeClr val="accent3"/>
                </a:solidFill>
                <a:latin typeface="Aileron" pitchFamily="2" charset="77"/>
              </a:rPr>
              <a:t>LEAD WITH DIGITAL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081ADDA-C56E-A733-74C6-CF9CB7AA83BD}"/>
              </a:ext>
            </a:extLst>
          </p:cNvPr>
          <p:cNvSpPr txBox="1">
            <a:spLocks/>
          </p:cNvSpPr>
          <p:nvPr/>
        </p:nvSpPr>
        <p:spPr>
          <a:xfrm>
            <a:off x="1752067" y="530744"/>
            <a:ext cx="10515600" cy="884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Rufina" panose="02000503000000020004" pitchFamily="2" charset="77"/>
                <a:ea typeface="+mj-ea"/>
                <a:cs typeface="+mj-cs"/>
              </a:defRPr>
            </a:lvl1pPr>
          </a:lstStyle>
          <a:p>
            <a:r>
              <a:rPr lang="en-US" sz="4000"/>
              <a:t>Digital First Selling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FFE07E-08A2-246B-0EAF-5773458D4A2E}"/>
              </a:ext>
            </a:extLst>
          </p:cNvPr>
          <p:cNvSpPr txBox="1"/>
          <p:nvPr/>
        </p:nvSpPr>
        <p:spPr>
          <a:xfrm>
            <a:off x="1732506" y="2358756"/>
            <a:ext cx="27571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rgbClr val="6D6E71"/>
                </a:solidFill>
                <a:latin typeface="Aileron Light" pitchFamily="2" charset="77"/>
              </a:rPr>
              <a:t>No more a la carte, product selling.</a:t>
            </a:r>
          </a:p>
          <a:p>
            <a:pPr algn="r"/>
            <a:endParaRPr lang="en-US" sz="2000" b="1">
              <a:solidFill>
                <a:srgbClr val="6D6E71"/>
              </a:solidFill>
              <a:latin typeface="Aileron Light" pitchFamily="2" charset="77"/>
            </a:endParaRPr>
          </a:p>
          <a:p>
            <a:pPr algn="r"/>
            <a:r>
              <a:rPr lang="en-US" sz="2000" b="1">
                <a:solidFill>
                  <a:srgbClr val="6D6E71"/>
                </a:solidFill>
                <a:latin typeface="Aileron Light" pitchFamily="2" charset="77"/>
              </a:rPr>
              <a:t>Sell multi-media programs through pre-packaged offerings based on the category &amp; outcome wanted by the Advertiser.</a:t>
            </a:r>
            <a:endParaRPr lang="en-US" b="1">
              <a:solidFill>
                <a:srgbClr val="C79799"/>
              </a:solidFill>
              <a:latin typeface="Aileron SemiBold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A83748-E638-349D-03B6-1EF8597C7D08}"/>
              </a:ext>
            </a:extLst>
          </p:cNvPr>
          <p:cNvSpPr/>
          <p:nvPr/>
        </p:nvSpPr>
        <p:spPr>
          <a:xfrm>
            <a:off x="5500688" y="1825567"/>
            <a:ext cx="6157912" cy="4168823"/>
          </a:xfrm>
          <a:prstGeom prst="rect">
            <a:avLst/>
          </a:prstGeom>
          <a:solidFill>
            <a:schemeClr val="bg2"/>
          </a:solidFill>
          <a:ln w="31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ileron" pitchFamily="2" charset="77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1DE6CF-F96C-8D11-6F29-0625F5C834D0}"/>
              </a:ext>
            </a:extLst>
          </p:cNvPr>
          <p:cNvCxnSpPr>
            <a:cxnSpLocks/>
          </p:cNvCxnSpPr>
          <p:nvPr/>
        </p:nvCxnSpPr>
        <p:spPr>
          <a:xfrm>
            <a:off x="1863504" y="1966760"/>
            <a:ext cx="145119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ADB132E-7172-C4B2-FF1F-A47C75953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9C7CF93-6697-2D21-1D8C-E0CD4C271191}"/>
              </a:ext>
            </a:extLst>
          </p:cNvPr>
          <p:cNvSpPr txBox="1"/>
          <p:nvPr/>
        </p:nvSpPr>
        <p:spPr>
          <a:xfrm>
            <a:off x="1228725" y="6340740"/>
            <a:ext cx="10010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300">
                <a:solidFill>
                  <a:schemeClr val="accent1"/>
                </a:solidFill>
                <a:latin typeface="Aileron" pitchFamily="2" charset="77"/>
              </a:rPr>
              <a:t>1001 BANNOCK STREET #424  |  DENVER, CO 80204  |  303.872.7932  |  CONTACT@JANUARYSPRING.COM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F8A4D-B2AA-5BC5-E12E-54BF1AFF8630}"/>
              </a:ext>
            </a:extLst>
          </p:cNvPr>
          <p:cNvSpPr txBox="1"/>
          <p:nvPr/>
        </p:nvSpPr>
        <p:spPr>
          <a:xfrm>
            <a:off x="5630385" y="1900410"/>
            <a:ext cx="58985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400">
                <a:solidFill>
                  <a:srgbClr val="6D6E71"/>
                </a:solidFill>
                <a:latin typeface="Aileron Light" pitchFamily="2" charset="77"/>
              </a:rPr>
              <a:t>Programmatic growth in 2024 came from </a:t>
            </a:r>
            <a:r>
              <a:rPr lang="en-US" sz="2400" u="sng">
                <a:solidFill>
                  <a:srgbClr val="6D6E71"/>
                </a:solidFill>
                <a:latin typeface="Aileron Light" pitchFamily="2" charset="77"/>
              </a:rPr>
              <a:t>incremental digital </a:t>
            </a:r>
            <a:r>
              <a:rPr lang="en-US" sz="2400">
                <a:solidFill>
                  <a:srgbClr val="6D6E71"/>
                </a:solidFill>
                <a:latin typeface="Aileron Light" pitchFamily="2" charset="77"/>
              </a:rPr>
              <a:t>spending more than the cannibalization of traditional ad spending, which is flat. </a:t>
            </a:r>
          </a:p>
          <a:p>
            <a:pPr marL="0" marR="0"/>
            <a:endParaRPr lang="en-US" sz="2400">
              <a:solidFill>
                <a:srgbClr val="6D6E71"/>
              </a:solidFill>
              <a:latin typeface="Aileron Light" pitchFamily="2" charset="77"/>
            </a:endParaRPr>
          </a:p>
          <a:p>
            <a:r>
              <a:rPr lang="en-US" sz="2400">
                <a:latin typeface="Aileron Light" pitchFamily="2" charset="77"/>
              </a:rPr>
              <a:t>That’s set to change: </a:t>
            </a:r>
          </a:p>
          <a:p>
            <a:endParaRPr lang="en-US" sz="2400">
              <a:solidFill>
                <a:srgbClr val="6D6E71"/>
              </a:solidFill>
              <a:latin typeface="Aileron Light" pitchFamily="2" charset="77"/>
            </a:endParaRPr>
          </a:p>
          <a:p>
            <a:r>
              <a:rPr lang="en-US" sz="2800">
                <a:solidFill>
                  <a:srgbClr val="6D6E71"/>
                </a:solidFill>
                <a:latin typeface="Aileron Light" pitchFamily="2" charset="77"/>
              </a:rPr>
              <a:t>In 2025 and 2026, $9.56 billion </a:t>
            </a:r>
            <a:r>
              <a:rPr lang="en-US" sz="2800" b="1" i="1">
                <a:latin typeface="Aileron Light" pitchFamily="2" charset="77"/>
              </a:rPr>
              <a:t>will migrate to digital from traditional ad spending.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E742A9-2EBF-FB2D-FB3C-D68BF088DDBA}"/>
              </a:ext>
            </a:extLst>
          </p:cNvPr>
          <p:cNvSpPr txBox="1"/>
          <p:nvPr/>
        </p:nvSpPr>
        <p:spPr>
          <a:xfrm>
            <a:off x="1228725" y="5985006"/>
            <a:ext cx="613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>
                <a:solidFill>
                  <a:schemeClr val="accent3"/>
                </a:solidFill>
                <a:latin typeface="Aileron Light" pitchFamily="2" charset="77"/>
              </a:rPr>
              <a:t>Source: eMarketer</a:t>
            </a:r>
          </a:p>
        </p:txBody>
      </p:sp>
    </p:spTree>
    <p:extLst>
      <p:ext uri="{BB962C8B-B14F-4D97-AF65-F5344CB8AC3E}">
        <p14:creationId xmlns:p14="http://schemas.microsoft.com/office/powerpoint/2010/main" val="2834127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E9B98-A551-966A-986E-791071330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4706F2A-5B67-C0AD-56C1-9BDA123577F6}"/>
              </a:ext>
            </a:extLst>
          </p:cNvPr>
          <p:cNvSpPr txBox="1">
            <a:spLocks/>
          </p:cNvSpPr>
          <p:nvPr/>
        </p:nvSpPr>
        <p:spPr>
          <a:xfrm>
            <a:off x="1998133" y="1124028"/>
            <a:ext cx="9746192" cy="460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Rufina" panose="02000503000000020004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400"/>
              <a:t>Digital advertising will surpass </a:t>
            </a:r>
          </a:p>
          <a:p>
            <a:pPr>
              <a:lnSpc>
                <a:spcPct val="150000"/>
              </a:lnSpc>
            </a:pPr>
            <a:r>
              <a:rPr lang="en-US" sz="9500">
                <a:solidFill>
                  <a:srgbClr val="863A35"/>
                </a:solidFill>
              </a:rPr>
              <a:t>80% </a:t>
            </a:r>
            <a:r>
              <a:rPr lang="en-US" sz="5800">
                <a:solidFill>
                  <a:srgbClr val="863A35"/>
                </a:solidFill>
              </a:rPr>
              <a:t>share of total ad spend </a:t>
            </a:r>
          </a:p>
          <a:p>
            <a:pPr>
              <a:lnSpc>
                <a:spcPct val="150000"/>
              </a:lnSpc>
            </a:pPr>
            <a:r>
              <a:rPr lang="en-US" sz="5400"/>
              <a:t>in 2025.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ABF48-A302-E3AA-A050-FB64BF7E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702E9-F171-DCBA-5D44-91647401EBD1}"/>
              </a:ext>
            </a:extLst>
          </p:cNvPr>
          <p:cNvSpPr txBox="1"/>
          <p:nvPr/>
        </p:nvSpPr>
        <p:spPr>
          <a:xfrm>
            <a:off x="1228725" y="6340740"/>
            <a:ext cx="10010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300">
                <a:solidFill>
                  <a:schemeClr val="accent1"/>
                </a:solidFill>
                <a:latin typeface="Aileron" pitchFamily="2" charset="77"/>
              </a:rPr>
              <a:t>1001 BANNOCK STREET #424  |  DENVER, CO 80204  |  303.872.7932  |  CONTACT@JANUARYSPRING.COM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BEF6A-B8DB-6306-10A4-2BCF85C748AD}"/>
              </a:ext>
            </a:extLst>
          </p:cNvPr>
          <p:cNvSpPr txBox="1"/>
          <p:nvPr/>
        </p:nvSpPr>
        <p:spPr>
          <a:xfrm>
            <a:off x="5143249" y="52396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>
                <a:solidFill>
                  <a:schemeClr val="accent3"/>
                </a:solidFill>
                <a:latin typeface="Aileron Light" pitchFamily="2" charset="77"/>
              </a:rPr>
              <a:t>Source: eMarketer Oct 2024</a:t>
            </a:r>
          </a:p>
        </p:txBody>
      </p:sp>
    </p:spTree>
    <p:extLst>
      <p:ext uri="{BB962C8B-B14F-4D97-AF65-F5344CB8AC3E}">
        <p14:creationId xmlns:p14="http://schemas.microsoft.com/office/powerpoint/2010/main" val="27053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79DD9-9283-AE5E-CE8E-5BB260E3D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7E84A-A6F2-873F-F8CD-228C278FE368}"/>
              </a:ext>
            </a:extLst>
          </p:cNvPr>
          <p:cNvSpPr txBox="1"/>
          <p:nvPr/>
        </p:nvSpPr>
        <p:spPr>
          <a:xfrm>
            <a:off x="1777415" y="1507242"/>
            <a:ext cx="800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>
                <a:solidFill>
                  <a:srgbClr val="6B8A94"/>
                </a:solidFill>
                <a:latin typeface="Aileron" pitchFamily="2" charset="77"/>
              </a:rPr>
              <a:t>SOLUTION SELLING, NOT PRODUCT SELLING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63CF924-29ED-8EEC-D05F-A3534FE8F996}"/>
              </a:ext>
            </a:extLst>
          </p:cNvPr>
          <p:cNvSpPr txBox="1">
            <a:spLocks/>
          </p:cNvSpPr>
          <p:nvPr/>
        </p:nvSpPr>
        <p:spPr>
          <a:xfrm>
            <a:off x="1752067" y="349239"/>
            <a:ext cx="10515600" cy="1262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Rufina" panose="02000503000000020004" pitchFamily="2" charset="77"/>
                <a:ea typeface="+mj-ea"/>
                <a:cs typeface="+mj-cs"/>
              </a:defRPr>
            </a:lvl1pPr>
          </a:lstStyle>
          <a:p>
            <a:r>
              <a:rPr lang="en-US" sz="2800"/>
              <a:t>Realign Your Sales Approach to Help Advertisers </a:t>
            </a:r>
          </a:p>
          <a:p>
            <a:r>
              <a:rPr lang="en-US" sz="2800"/>
              <a:t>Reach Their Target Buyer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E390AE-CD0F-0F4B-DDBA-24FB10B66C68}"/>
              </a:ext>
            </a:extLst>
          </p:cNvPr>
          <p:cNvSpPr txBox="1"/>
          <p:nvPr/>
        </p:nvSpPr>
        <p:spPr>
          <a:xfrm>
            <a:off x="0" y="6340740"/>
            <a:ext cx="112392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300">
                <a:solidFill>
                  <a:schemeClr val="accent1"/>
                </a:solidFill>
                <a:latin typeface="Aileron" pitchFamily="2" charset="77"/>
              </a:rPr>
              <a:t>1001 BANNOCK STREET #424  |  DENVER, CO 80204  |  303.872.7932  |  CONTACT@JANUARYSPRING.COM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F0B931-83D4-F1B1-6589-504C13841907}"/>
              </a:ext>
            </a:extLst>
          </p:cNvPr>
          <p:cNvGrpSpPr/>
          <p:nvPr/>
        </p:nvGrpSpPr>
        <p:grpSpPr>
          <a:xfrm>
            <a:off x="1752100" y="2646978"/>
            <a:ext cx="9959883" cy="1652564"/>
            <a:chOff x="1777415" y="2141233"/>
            <a:chExt cx="9959883" cy="16525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10B73DB-1E45-3367-503A-383D90609CC7}"/>
                </a:ext>
              </a:extLst>
            </p:cNvPr>
            <p:cNvSpPr/>
            <p:nvPr/>
          </p:nvSpPr>
          <p:spPr>
            <a:xfrm>
              <a:off x="1777415" y="2141233"/>
              <a:ext cx="9959883" cy="1652564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ileron" pitchFamily="2" charset="77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960370-EDC0-E44B-2F63-3AB719CD0C49}"/>
                </a:ext>
              </a:extLst>
            </p:cNvPr>
            <p:cNvSpPr/>
            <p:nvPr/>
          </p:nvSpPr>
          <p:spPr>
            <a:xfrm>
              <a:off x="1905431" y="2290630"/>
              <a:ext cx="1428976" cy="136410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JEWLERY </a:t>
              </a:r>
            </a:p>
            <a:p>
              <a:pPr algn="ctr"/>
              <a:r>
                <a:rPr lang="en-US"/>
                <a:t>ADVERTISER</a:t>
              </a:r>
              <a:endParaRPr lang="en-US">
                <a:ea typeface="Calibri"/>
                <a:cs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70E56D-D3AF-9C9B-0857-FD3875E6B47D}"/>
                </a:ext>
              </a:extLst>
            </p:cNvPr>
            <p:cNvSpPr/>
            <p:nvPr/>
          </p:nvSpPr>
          <p:spPr>
            <a:xfrm>
              <a:off x="3560957" y="2299987"/>
              <a:ext cx="3814204" cy="133505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50% of budget allocated to PRINT</a:t>
              </a:r>
            </a:p>
            <a:p>
              <a:pPr algn="ctr"/>
              <a:r>
                <a:rPr lang="en-US"/>
                <a:t>25% allocated to digital display, social</a:t>
              </a:r>
            </a:p>
            <a:p>
              <a:pPr algn="ctr"/>
              <a:r>
                <a:rPr lang="en-US"/>
                <a:t>25% allocated to pd search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5903DB-3A49-8F42-B911-C1B0939CEBCF}"/>
                </a:ext>
              </a:extLst>
            </p:cNvPr>
            <p:cNvSpPr/>
            <p:nvPr/>
          </p:nvSpPr>
          <p:spPr>
            <a:xfrm>
              <a:off x="7621418" y="2299986"/>
              <a:ext cx="3921007" cy="133505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25% allocated to PRINT</a:t>
              </a:r>
            </a:p>
            <a:p>
              <a:pPr algn="ctr"/>
              <a:r>
                <a:rPr lang="en-US"/>
                <a:t>75% to search, digital display, social</a:t>
              </a:r>
              <a:endParaRPr lang="en-US">
                <a:ea typeface="Calibri"/>
                <a:cs typeface="Calibri"/>
              </a:endParaRPr>
            </a:p>
            <a:p>
              <a:pPr algn="ctr"/>
              <a:r>
                <a:rPr lang="en-US"/>
                <a:t>With an emphasis on video and product content marketing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B4E752-B86F-EADB-1471-5B9284E37FBD}"/>
              </a:ext>
            </a:extLst>
          </p:cNvPr>
          <p:cNvGrpSpPr/>
          <p:nvPr/>
        </p:nvGrpSpPr>
        <p:grpSpPr>
          <a:xfrm>
            <a:off x="1752067" y="4495879"/>
            <a:ext cx="9959883" cy="1652564"/>
            <a:chOff x="1777415" y="2141233"/>
            <a:chExt cx="9959883" cy="16525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79ACF3-1578-5732-6BDA-5B31960C81F3}"/>
                </a:ext>
              </a:extLst>
            </p:cNvPr>
            <p:cNvSpPr/>
            <p:nvPr/>
          </p:nvSpPr>
          <p:spPr>
            <a:xfrm>
              <a:off x="1777415" y="2141233"/>
              <a:ext cx="9959883" cy="1652564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ileron" pitchFamily="2" charset="77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D531424-B048-A83C-B871-3F666FDEA4EC}"/>
                </a:ext>
              </a:extLst>
            </p:cNvPr>
            <p:cNvSpPr/>
            <p:nvPr/>
          </p:nvSpPr>
          <p:spPr>
            <a:xfrm>
              <a:off x="1912000" y="2323475"/>
              <a:ext cx="1415837" cy="136410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/>
                <a:t>FURNITURE </a:t>
              </a:r>
            </a:p>
            <a:p>
              <a:pPr algn="ctr"/>
              <a:r>
                <a:rPr lang="en-US"/>
                <a:t>ADVERTISER</a:t>
              </a:r>
              <a:endParaRPr lang="en-US">
                <a:ea typeface="Calibri"/>
                <a:cs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24DE84-80D9-FAEE-DAB4-753AFF29C3EB}"/>
                </a:ext>
              </a:extLst>
            </p:cNvPr>
            <p:cNvSpPr/>
            <p:nvPr/>
          </p:nvSpPr>
          <p:spPr>
            <a:xfrm>
              <a:off x="3560957" y="2299987"/>
              <a:ext cx="3814204" cy="133505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40% of budget allocated to Broadcast </a:t>
              </a:r>
            </a:p>
            <a:p>
              <a:pPr algn="ctr"/>
              <a:r>
                <a:rPr lang="en-US"/>
                <a:t>30% allocated to PRINT</a:t>
              </a:r>
            </a:p>
            <a:p>
              <a:pPr algn="ctr"/>
              <a:r>
                <a:rPr lang="en-US"/>
                <a:t>30% allocated to digital display, social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C7175F-6DDC-C865-9EAD-D7C5E94D4B0F}"/>
                </a:ext>
              </a:extLst>
            </p:cNvPr>
            <p:cNvSpPr/>
            <p:nvPr/>
          </p:nvSpPr>
          <p:spPr>
            <a:xfrm>
              <a:off x="7621418" y="2299986"/>
              <a:ext cx="3921007" cy="133505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  <a:p>
              <a:pPr algn="ctr"/>
              <a:r>
                <a:rPr lang="en-US"/>
                <a:t>20% allocated PRINT</a:t>
              </a:r>
            </a:p>
            <a:p>
              <a:pPr algn="ctr"/>
              <a:r>
                <a:rPr lang="en-US"/>
                <a:t>40% to targeted, streaming TV</a:t>
              </a:r>
            </a:p>
            <a:p>
              <a:pPr algn="ctr"/>
              <a:r>
                <a:rPr lang="en-US"/>
                <a:t>30% to digital display, social</a:t>
              </a:r>
            </a:p>
            <a:p>
              <a:pPr algn="ctr"/>
              <a:r>
                <a:rPr lang="en-US"/>
                <a:t>10% to targeted </a:t>
              </a:r>
              <a:r>
                <a:rPr lang="en-US" err="1"/>
                <a:t>eBlasts</a:t>
              </a:r>
              <a:endParaRPr lang="en-US"/>
            </a:p>
            <a:p>
              <a:pPr algn="ctr"/>
              <a:endParaRPr lang="en-US"/>
            </a:p>
            <a:p>
              <a:pPr algn="ctr"/>
              <a:endParaRPr lang="en-US">
                <a:highlight>
                  <a:srgbClr val="FFFF00"/>
                </a:highlight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4C37D03-6F2B-0FED-25B2-48D6AE909E96}"/>
              </a:ext>
            </a:extLst>
          </p:cNvPr>
          <p:cNvSpPr txBox="1"/>
          <p:nvPr/>
        </p:nvSpPr>
        <p:spPr>
          <a:xfrm>
            <a:off x="3590045" y="2335048"/>
            <a:ext cx="381420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spc="600">
                <a:solidFill>
                  <a:srgbClr val="83837E"/>
                </a:solidFill>
                <a:latin typeface="Aileron" pitchFamily="2" charset="77"/>
              </a:rPr>
              <a:t>CURRENT MARKETING	</a:t>
            </a:r>
            <a:endParaRPr lang="en-US" sz="1400">
              <a:solidFill>
                <a:srgbClr val="83837E"/>
              </a:solidFill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B63D1C2-B425-3313-1F2E-D321D34E2BD2}"/>
              </a:ext>
            </a:extLst>
          </p:cNvPr>
          <p:cNvCxnSpPr>
            <a:cxnSpLocks/>
          </p:cNvCxnSpPr>
          <p:nvPr/>
        </p:nvCxnSpPr>
        <p:spPr>
          <a:xfrm>
            <a:off x="1863504" y="1966760"/>
            <a:ext cx="1451196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C72183A-183C-B770-056B-87ACF879E385}"/>
              </a:ext>
            </a:extLst>
          </p:cNvPr>
          <p:cNvSpPr txBox="1"/>
          <p:nvPr/>
        </p:nvSpPr>
        <p:spPr>
          <a:xfrm>
            <a:off x="7566425" y="2341221"/>
            <a:ext cx="425002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spc="600">
                <a:solidFill>
                  <a:srgbClr val="83837E"/>
                </a:solidFill>
                <a:latin typeface="Aileron"/>
              </a:rPr>
              <a:t>RECOMMENDED MARKETING</a:t>
            </a:r>
            <a:endParaRPr lang="en-US" sz="1400">
              <a:solidFill>
                <a:srgbClr val="83837E"/>
              </a:solidFill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16C1DC8-77B9-5553-288A-AF693E4F5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89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9448D-95CD-2132-5E1A-AB18781BB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1AA3A29-5171-F2FE-5C84-A961F1EF42B3}"/>
              </a:ext>
            </a:extLst>
          </p:cNvPr>
          <p:cNvSpPr txBox="1">
            <a:spLocks/>
          </p:cNvSpPr>
          <p:nvPr/>
        </p:nvSpPr>
        <p:spPr>
          <a:xfrm>
            <a:off x="1804415" y="626262"/>
            <a:ext cx="9746192" cy="460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i="0" kern="1200">
                <a:solidFill>
                  <a:schemeClr val="tx1"/>
                </a:solidFill>
                <a:latin typeface="Rufina" panose="02000503000000020004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US B2B companies will spend  </a:t>
            </a:r>
            <a:r>
              <a:rPr lang="en-US" sz="5400" dirty="0">
                <a:solidFill>
                  <a:srgbClr val="863A35"/>
                </a:solidFill>
              </a:rPr>
              <a:t>14.9% more YoY </a:t>
            </a:r>
          </a:p>
          <a:p>
            <a:pPr>
              <a:lnSpc>
                <a:spcPct val="150000"/>
              </a:lnSpc>
            </a:pPr>
            <a:r>
              <a:rPr lang="en-US" dirty="0"/>
              <a:t>on digital advertising in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A4061-47BE-67B9-A2AC-4FC7708CB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016" y="5758147"/>
            <a:ext cx="947182" cy="94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4EB80F-5F8A-190C-5E12-6DC8BCA9FDC5}"/>
              </a:ext>
            </a:extLst>
          </p:cNvPr>
          <p:cNvSpPr txBox="1"/>
          <p:nvPr/>
        </p:nvSpPr>
        <p:spPr>
          <a:xfrm>
            <a:off x="1228725" y="6340740"/>
            <a:ext cx="10010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spc="300">
                <a:solidFill>
                  <a:schemeClr val="accent1"/>
                </a:solidFill>
                <a:latin typeface="Aileron" pitchFamily="2" charset="77"/>
              </a:rPr>
              <a:t>1001 BANNOCK STREET #424  |  DENVER, CO 80204  |  303.872.7932  |  CONTACT@JANUARYSPRING.COM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6230D4-2F1F-CA75-ED49-EA81A8DF03EB}"/>
              </a:ext>
            </a:extLst>
          </p:cNvPr>
          <p:cNvSpPr txBox="1"/>
          <p:nvPr/>
        </p:nvSpPr>
        <p:spPr>
          <a:xfrm>
            <a:off x="4981016" y="57104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>
                <a:solidFill>
                  <a:schemeClr val="accent3"/>
                </a:solidFill>
                <a:latin typeface="Aileron Light" pitchFamily="2" charset="77"/>
              </a:rPr>
              <a:t>Source: eMarketer Nov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394F33-40DE-2114-7020-B42B1F4B6922}"/>
              </a:ext>
            </a:extLst>
          </p:cNvPr>
          <p:cNvSpPr txBox="1"/>
          <p:nvPr/>
        </p:nvSpPr>
        <p:spPr>
          <a:xfrm>
            <a:off x="3497749" y="484205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Aileron" pitchFamily="2" charset="77"/>
              </a:rPr>
              <a:t>Compared to </a:t>
            </a:r>
            <a:r>
              <a:rPr lang="en-US" sz="2400">
                <a:solidFill>
                  <a:srgbClr val="863A35"/>
                </a:solidFill>
                <a:latin typeface="Aileron" pitchFamily="2" charset="77"/>
              </a:rPr>
              <a:t>last year's 9.3% </a:t>
            </a:r>
            <a:r>
              <a:rPr lang="en-US" sz="2400">
                <a:latin typeface="Aileron" pitchFamily="2" charset="77"/>
              </a:rPr>
              <a:t>growth.</a:t>
            </a:r>
          </a:p>
        </p:txBody>
      </p:sp>
    </p:spTree>
    <p:extLst>
      <p:ext uri="{BB962C8B-B14F-4D97-AF65-F5344CB8AC3E}">
        <p14:creationId xmlns:p14="http://schemas.microsoft.com/office/powerpoint/2010/main" val="1205371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S Desert Light Color Palette">
      <a:dk1>
        <a:srgbClr val="706487"/>
      </a:dk1>
      <a:lt1>
        <a:srgbClr val="EAD5CA"/>
      </a:lt1>
      <a:dk2>
        <a:srgbClr val="75777B"/>
      </a:dk2>
      <a:lt2>
        <a:srgbClr val="D5D9DE"/>
      </a:lt2>
      <a:accent1>
        <a:srgbClr val="706487"/>
      </a:accent1>
      <a:accent2>
        <a:srgbClr val="EAD5CA"/>
      </a:accent2>
      <a:accent3>
        <a:srgbClr val="789AB3"/>
      </a:accent3>
      <a:accent4>
        <a:srgbClr val="ADBA69"/>
      </a:accent4>
      <a:accent5>
        <a:srgbClr val="863A34"/>
      </a:accent5>
      <a:accent6>
        <a:srgbClr val="D5D9DE"/>
      </a:accent6>
      <a:hlink>
        <a:srgbClr val="838979"/>
      </a:hlink>
      <a:folHlink>
        <a:srgbClr val="83A86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S_Template BASIC 2023.potx" id="{3CC53339-FA68-2D48-A669-7CFC1F5ED49F}" vid="{AD93285A-BCC8-8647-9536-A5D12DE2E7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19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Charity Huff</dc:creator>
  <cp:revision>9</cp:revision>
  <dcterms:created xsi:type="dcterms:W3CDTF">2024-11-13T18:08:40Z</dcterms:created>
  <dcterms:modified xsi:type="dcterms:W3CDTF">2025-01-08T21:33:17Z</dcterms:modified>
</cp:coreProperties>
</file>